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1"/>
  </p:sldMasterIdLst>
  <p:notesMasterIdLst>
    <p:notesMasterId r:id="rId22"/>
  </p:notesMasterIdLst>
  <p:handoutMasterIdLst>
    <p:handoutMasterId r:id="rId23"/>
  </p:handoutMasterIdLst>
  <p:sldIdLst>
    <p:sldId id="256" r:id="rId2"/>
    <p:sldId id="261" r:id="rId3"/>
    <p:sldId id="259" r:id="rId4"/>
    <p:sldId id="260" r:id="rId5"/>
    <p:sldId id="262" r:id="rId6"/>
    <p:sldId id="263" r:id="rId7"/>
    <p:sldId id="264" r:id="rId8"/>
    <p:sldId id="265" r:id="rId9"/>
    <p:sldId id="266" r:id="rId10"/>
    <p:sldId id="267" r:id="rId11"/>
    <p:sldId id="268" r:id="rId12"/>
    <p:sldId id="269" r:id="rId13"/>
    <p:sldId id="271" r:id="rId14"/>
    <p:sldId id="272" r:id="rId15"/>
    <p:sldId id="273" r:id="rId16"/>
    <p:sldId id="274" r:id="rId17"/>
    <p:sldId id="275" r:id="rId18"/>
    <p:sldId id="270" r:id="rId19"/>
    <p:sldId id="276" r:id="rId20"/>
    <p:sldId id="277" r:id="rId21"/>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B29142"/>
    <a:srgbClr val="0C22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42"/>
    <p:restoredTop sz="72575"/>
  </p:normalViewPr>
  <p:slideViewPr>
    <p:cSldViewPr snapToObjects="1" showGuides="1">
      <p:cViewPr varScale="1">
        <p:scale>
          <a:sx n="68" d="100"/>
          <a:sy n="68" d="100"/>
        </p:scale>
        <p:origin x="320"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8E2B75-2F68-6641-B093-2B22E8E81CF0}"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US"/>
        </a:p>
      </dgm:t>
    </dgm:pt>
    <dgm:pt modelId="{21F7EE39-8EE5-5C48-948E-783F4D9B15FE}">
      <dgm:prSet phldrT="[Text]" custT="1"/>
      <dgm:spPr/>
      <dgm:t>
        <a:bodyPr/>
        <a:lstStyle/>
        <a:p>
          <a:r>
            <a:rPr lang="en-US" sz="2600" dirty="0"/>
            <a:t>Variable Selection</a:t>
          </a:r>
        </a:p>
      </dgm:t>
    </dgm:pt>
    <dgm:pt modelId="{2D1CEFA1-9ACB-CF47-B32A-26B22FAEA09C}" type="parTrans" cxnId="{10253208-F85E-7549-ADD7-78061E6446A0}">
      <dgm:prSet/>
      <dgm:spPr/>
      <dgm:t>
        <a:bodyPr/>
        <a:lstStyle/>
        <a:p>
          <a:endParaRPr lang="en-US"/>
        </a:p>
      </dgm:t>
    </dgm:pt>
    <dgm:pt modelId="{49756686-779C-9F41-93B2-A7FBB44046C9}" type="sibTrans" cxnId="{10253208-F85E-7549-ADD7-78061E6446A0}">
      <dgm:prSet/>
      <dgm:spPr/>
      <dgm:t>
        <a:bodyPr/>
        <a:lstStyle/>
        <a:p>
          <a:endParaRPr lang="en-US"/>
        </a:p>
      </dgm:t>
    </dgm:pt>
    <dgm:pt modelId="{07F861C0-9CB3-F84F-B093-765B0DE5DE98}">
      <dgm:prSet phldrT="[Text]"/>
      <dgm:spPr/>
      <dgm:t>
        <a:bodyPr/>
        <a:lstStyle/>
        <a:p>
          <a:r>
            <a:rPr lang="en-US" dirty="0"/>
            <a:t>Lasso</a:t>
          </a:r>
        </a:p>
      </dgm:t>
    </dgm:pt>
    <dgm:pt modelId="{80B40520-10CE-254C-A1F1-E8A119B9A9CA}" type="parTrans" cxnId="{5540653A-41C7-844E-829F-A6F1E7513328}">
      <dgm:prSet/>
      <dgm:spPr/>
      <dgm:t>
        <a:bodyPr/>
        <a:lstStyle/>
        <a:p>
          <a:endParaRPr lang="en-US"/>
        </a:p>
      </dgm:t>
    </dgm:pt>
    <dgm:pt modelId="{71335FDF-FD92-0845-8AE8-E7E359D2F4C4}" type="sibTrans" cxnId="{5540653A-41C7-844E-829F-A6F1E7513328}">
      <dgm:prSet/>
      <dgm:spPr/>
      <dgm:t>
        <a:bodyPr/>
        <a:lstStyle/>
        <a:p>
          <a:endParaRPr lang="en-US"/>
        </a:p>
      </dgm:t>
    </dgm:pt>
    <dgm:pt modelId="{50BCDCEE-89ED-6745-A0B7-71127096CB53}">
      <dgm:prSet phldrT="[Text]"/>
      <dgm:spPr/>
      <dgm:t>
        <a:bodyPr/>
        <a:lstStyle/>
        <a:p>
          <a:r>
            <a:rPr lang="en-US" dirty="0"/>
            <a:t>Elastic Net</a:t>
          </a:r>
        </a:p>
      </dgm:t>
    </dgm:pt>
    <dgm:pt modelId="{C2A6158F-A5C8-2F46-8EA4-AD01265EC734}" type="parTrans" cxnId="{153EE80B-0DE1-DE4A-AEC1-6333336AEA47}">
      <dgm:prSet/>
      <dgm:spPr/>
      <dgm:t>
        <a:bodyPr/>
        <a:lstStyle/>
        <a:p>
          <a:endParaRPr lang="en-US"/>
        </a:p>
      </dgm:t>
    </dgm:pt>
    <dgm:pt modelId="{5C59D5D8-B377-9144-94CE-A5B75590B402}" type="sibTrans" cxnId="{153EE80B-0DE1-DE4A-AEC1-6333336AEA47}">
      <dgm:prSet/>
      <dgm:spPr/>
      <dgm:t>
        <a:bodyPr/>
        <a:lstStyle/>
        <a:p>
          <a:endParaRPr lang="en-US"/>
        </a:p>
      </dgm:t>
    </dgm:pt>
    <dgm:pt modelId="{201BE970-303D-E749-B43D-24BDAF38EC7C}">
      <dgm:prSet phldrT="[Text]" custT="1"/>
      <dgm:spPr/>
      <dgm:t>
        <a:bodyPr/>
        <a:lstStyle/>
        <a:p>
          <a:r>
            <a:rPr lang="en-US" sz="2600" dirty="0"/>
            <a:t>Modeling / Variable Importance</a:t>
          </a:r>
        </a:p>
      </dgm:t>
    </dgm:pt>
    <dgm:pt modelId="{52FD0DFF-D2D3-7F4F-B32A-AC26485EFBA5}" type="parTrans" cxnId="{5BD9CE4C-989E-124C-AFAE-3D24BAD24319}">
      <dgm:prSet/>
      <dgm:spPr/>
      <dgm:t>
        <a:bodyPr/>
        <a:lstStyle/>
        <a:p>
          <a:endParaRPr lang="en-US"/>
        </a:p>
      </dgm:t>
    </dgm:pt>
    <dgm:pt modelId="{7537A8D0-D842-5B4B-9DA3-E74581FD2B3D}" type="sibTrans" cxnId="{5BD9CE4C-989E-124C-AFAE-3D24BAD24319}">
      <dgm:prSet/>
      <dgm:spPr/>
      <dgm:t>
        <a:bodyPr/>
        <a:lstStyle/>
        <a:p>
          <a:endParaRPr lang="en-US"/>
        </a:p>
      </dgm:t>
    </dgm:pt>
    <dgm:pt modelId="{EA39FB1D-32B7-D840-B649-1D9EB3546D85}">
      <dgm:prSet phldrT="[Text]"/>
      <dgm:spPr/>
      <dgm:t>
        <a:bodyPr/>
        <a:lstStyle/>
        <a:p>
          <a:r>
            <a:rPr lang="en-US" dirty="0"/>
            <a:t>CART &amp; Conditional Inference Tree</a:t>
          </a:r>
        </a:p>
      </dgm:t>
    </dgm:pt>
    <dgm:pt modelId="{DBA1A7C5-3C16-B04E-9160-E7E1398CA005}" type="parTrans" cxnId="{413C7660-3C3A-5742-A561-5E127DBBB869}">
      <dgm:prSet/>
      <dgm:spPr/>
      <dgm:t>
        <a:bodyPr/>
        <a:lstStyle/>
        <a:p>
          <a:endParaRPr lang="en-US"/>
        </a:p>
      </dgm:t>
    </dgm:pt>
    <dgm:pt modelId="{AEFCD297-33C7-034C-BA73-AFFBFAD6956F}" type="sibTrans" cxnId="{413C7660-3C3A-5742-A561-5E127DBBB869}">
      <dgm:prSet/>
      <dgm:spPr/>
      <dgm:t>
        <a:bodyPr/>
        <a:lstStyle/>
        <a:p>
          <a:endParaRPr lang="en-US"/>
        </a:p>
      </dgm:t>
    </dgm:pt>
    <dgm:pt modelId="{B7744B72-4D54-4C43-BFAE-06CB0B4908D7}">
      <dgm:prSet phldrT="[Text]"/>
      <dgm:spPr/>
      <dgm:t>
        <a:bodyPr/>
        <a:lstStyle/>
        <a:p>
          <a:r>
            <a:rPr lang="en-US" dirty="0"/>
            <a:t>Random Forest</a:t>
          </a:r>
        </a:p>
      </dgm:t>
    </dgm:pt>
    <dgm:pt modelId="{F51FCD31-8EE9-754C-8A57-C86A5DECA966}" type="parTrans" cxnId="{0872CCDB-2DC8-6C47-A31F-AF80E08B5DDD}">
      <dgm:prSet/>
      <dgm:spPr/>
      <dgm:t>
        <a:bodyPr/>
        <a:lstStyle/>
        <a:p>
          <a:endParaRPr lang="en-US"/>
        </a:p>
      </dgm:t>
    </dgm:pt>
    <dgm:pt modelId="{1779F825-96F4-5E4C-9031-7A7D14F55165}" type="sibTrans" cxnId="{0872CCDB-2DC8-6C47-A31F-AF80E08B5DDD}">
      <dgm:prSet/>
      <dgm:spPr/>
      <dgm:t>
        <a:bodyPr/>
        <a:lstStyle/>
        <a:p>
          <a:endParaRPr lang="en-US"/>
        </a:p>
      </dgm:t>
    </dgm:pt>
    <dgm:pt modelId="{A5D0CEE1-6738-6C44-82A9-6B0421FC5D21}">
      <dgm:prSet phldrT="[Text]" custT="1"/>
      <dgm:spPr/>
      <dgm:t>
        <a:bodyPr/>
        <a:lstStyle/>
        <a:p>
          <a:r>
            <a:rPr lang="en-US" sz="2600" dirty="0"/>
            <a:t>Variable Interactions</a:t>
          </a:r>
        </a:p>
      </dgm:t>
    </dgm:pt>
    <dgm:pt modelId="{15ECFE50-3B52-FC4F-AFBC-46E28F2260CF}" type="parTrans" cxnId="{5CCDCD05-A5BE-1E49-9DE2-2C018AFA3C31}">
      <dgm:prSet/>
      <dgm:spPr/>
      <dgm:t>
        <a:bodyPr/>
        <a:lstStyle/>
        <a:p>
          <a:endParaRPr lang="en-US"/>
        </a:p>
      </dgm:t>
    </dgm:pt>
    <dgm:pt modelId="{A21C1A5A-EC44-6943-B787-C81BAE888235}" type="sibTrans" cxnId="{5CCDCD05-A5BE-1E49-9DE2-2C018AFA3C31}">
      <dgm:prSet/>
      <dgm:spPr/>
      <dgm:t>
        <a:bodyPr/>
        <a:lstStyle/>
        <a:p>
          <a:endParaRPr lang="en-US"/>
        </a:p>
      </dgm:t>
    </dgm:pt>
    <dgm:pt modelId="{862E3710-FC93-3C4C-80E1-06EAC6E05C0B}">
      <dgm:prSet phldrT="[Text]"/>
      <dgm:spPr/>
      <dgm:t>
        <a:bodyPr/>
        <a:lstStyle/>
        <a:p>
          <a:r>
            <a:rPr lang="en-US" dirty="0"/>
            <a:t>Boosting Random Forest</a:t>
          </a:r>
        </a:p>
      </dgm:t>
    </dgm:pt>
    <dgm:pt modelId="{5133E4B9-AE39-0342-914A-4354F23E9BE5}" type="parTrans" cxnId="{32319D72-1708-F44B-B2D2-EFC9DAC17F3E}">
      <dgm:prSet/>
      <dgm:spPr/>
      <dgm:t>
        <a:bodyPr/>
        <a:lstStyle/>
        <a:p>
          <a:endParaRPr lang="en-US"/>
        </a:p>
      </dgm:t>
    </dgm:pt>
    <dgm:pt modelId="{22444101-5AEF-0841-9976-0E5C934FA4BE}" type="sibTrans" cxnId="{32319D72-1708-F44B-B2D2-EFC9DAC17F3E}">
      <dgm:prSet/>
      <dgm:spPr/>
      <dgm:t>
        <a:bodyPr/>
        <a:lstStyle/>
        <a:p>
          <a:endParaRPr lang="en-US"/>
        </a:p>
      </dgm:t>
    </dgm:pt>
    <dgm:pt modelId="{CC96DEE6-CE3A-D043-9ED5-69A4876E436C}" type="pres">
      <dgm:prSet presAssocID="{088E2B75-2F68-6641-B093-2B22E8E81CF0}" presName="Name0" presStyleCnt="0">
        <dgm:presLayoutVars>
          <dgm:dir/>
          <dgm:animLvl val="lvl"/>
          <dgm:resizeHandles val="exact"/>
        </dgm:presLayoutVars>
      </dgm:prSet>
      <dgm:spPr/>
    </dgm:pt>
    <dgm:pt modelId="{7E1F752E-2AB6-7949-8857-208AF7A9B5F0}" type="pres">
      <dgm:prSet presAssocID="{A5D0CEE1-6738-6C44-82A9-6B0421FC5D21}" presName="boxAndChildren" presStyleCnt="0"/>
      <dgm:spPr/>
    </dgm:pt>
    <dgm:pt modelId="{E813E9DF-0BA0-3449-9DCD-3EC4EAEC5A1F}" type="pres">
      <dgm:prSet presAssocID="{A5D0CEE1-6738-6C44-82A9-6B0421FC5D21}" presName="parentTextBox" presStyleLbl="node1" presStyleIdx="0" presStyleCnt="3"/>
      <dgm:spPr/>
    </dgm:pt>
    <dgm:pt modelId="{B1B93732-BF07-CA49-8F09-A487B5FA605E}" type="pres">
      <dgm:prSet presAssocID="{A5D0CEE1-6738-6C44-82A9-6B0421FC5D21}" presName="entireBox" presStyleLbl="node1" presStyleIdx="0" presStyleCnt="3"/>
      <dgm:spPr/>
    </dgm:pt>
    <dgm:pt modelId="{2DB53DCD-799F-3D4A-956D-96CB0D4ED011}" type="pres">
      <dgm:prSet presAssocID="{A5D0CEE1-6738-6C44-82A9-6B0421FC5D21}" presName="descendantBox" presStyleCnt="0"/>
      <dgm:spPr/>
    </dgm:pt>
    <dgm:pt modelId="{E108D69A-44AC-0943-8BB5-CFD9BEB4987D}" type="pres">
      <dgm:prSet presAssocID="{862E3710-FC93-3C4C-80E1-06EAC6E05C0B}" presName="childTextBox" presStyleLbl="fgAccFollowNode1" presStyleIdx="0" presStyleCnt="5">
        <dgm:presLayoutVars>
          <dgm:bulletEnabled val="1"/>
        </dgm:presLayoutVars>
      </dgm:prSet>
      <dgm:spPr/>
    </dgm:pt>
    <dgm:pt modelId="{6A19013C-1834-0146-803A-DDB8872964EC}" type="pres">
      <dgm:prSet presAssocID="{7537A8D0-D842-5B4B-9DA3-E74581FD2B3D}" presName="sp" presStyleCnt="0"/>
      <dgm:spPr/>
    </dgm:pt>
    <dgm:pt modelId="{B43644FA-4EE4-4E44-96F9-B8B9684D4D5D}" type="pres">
      <dgm:prSet presAssocID="{201BE970-303D-E749-B43D-24BDAF38EC7C}" presName="arrowAndChildren" presStyleCnt="0"/>
      <dgm:spPr/>
    </dgm:pt>
    <dgm:pt modelId="{5EC0730F-7CF2-7245-9D2B-6F234354247D}" type="pres">
      <dgm:prSet presAssocID="{201BE970-303D-E749-B43D-24BDAF38EC7C}" presName="parentTextArrow" presStyleLbl="node1" presStyleIdx="0" presStyleCnt="3"/>
      <dgm:spPr/>
    </dgm:pt>
    <dgm:pt modelId="{492FD773-360B-624A-9B07-3817044FDA5B}" type="pres">
      <dgm:prSet presAssocID="{201BE970-303D-E749-B43D-24BDAF38EC7C}" presName="arrow" presStyleLbl="node1" presStyleIdx="1" presStyleCnt="3"/>
      <dgm:spPr/>
    </dgm:pt>
    <dgm:pt modelId="{9D269BDB-447B-9546-9029-C8913DBD7AA3}" type="pres">
      <dgm:prSet presAssocID="{201BE970-303D-E749-B43D-24BDAF38EC7C}" presName="descendantArrow" presStyleCnt="0"/>
      <dgm:spPr/>
    </dgm:pt>
    <dgm:pt modelId="{0A06DA2A-9A92-A84D-BCE5-6EC2F3161FFA}" type="pres">
      <dgm:prSet presAssocID="{EA39FB1D-32B7-D840-B649-1D9EB3546D85}" presName="childTextArrow" presStyleLbl="fgAccFollowNode1" presStyleIdx="1" presStyleCnt="5">
        <dgm:presLayoutVars>
          <dgm:bulletEnabled val="1"/>
        </dgm:presLayoutVars>
      </dgm:prSet>
      <dgm:spPr/>
    </dgm:pt>
    <dgm:pt modelId="{73FC642A-37B8-6240-934A-E40CD53DECDC}" type="pres">
      <dgm:prSet presAssocID="{B7744B72-4D54-4C43-BFAE-06CB0B4908D7}" presName="childTextArrow" presStyleLbl="fgAccFollowNode1" presStyleIdx="2" presStyleCnt="5">
        <dgm:presLayoutVars>
          <dgm:bulletEnabled val="1"/>
        </dgm:presLayoutVars>
      </dgm:prSet>
      <dgm:spPr/>
    </dgm:pt>
    <dgm:pt modelId="{880DB80A-A75C-FA4B-88CF-89DF8358E849}" type="pres">
      <dgm:prSet presAssocID="{49756686-779C-9F41-93B2-A7FBB44046C9}" presName="sp" presStyleCnt="0"/>
      <dgm:spPr/>
    </dgm:pt>
    <dgm:pt modelId="{67290FC1-58E0-A44F-94DE-2D4EC7E80119}" type="pres">
      <dgm:prSet presAssocID="{21F7EE39-8EE5-5C48-948E-783F4D9B15FE}" presName="arrowAndChildren" presStyleCnt="0"/>
      <dgm:spPr/>
    </dgm:pt>
    <dgm:pt modelId="{A08037FF-F1FD-EE45-B53F-69FF87807913}" type="pres">
      <dgm:prSet presAssocID="{21F7EE39-8EE5-5C48-948E-783F4D9B15FE}" presName="parentTextArrow" presStyleLbl="node1" presStyleIdx="1" presStyleCnt="3"/>
      <dgm:spPr/>
    </dgm:pt>
    <dgm:pt modelId="{902558A4-8C97-B741-A8FB-742F65BC9492}" type="pres">
      <dgm:prSet presAssocID="{21F7EE39-8EE5-5C48-948E-783F4D9B15FE}" presName="arrow" presStyleLbl="node1" presStyleIdx="2" presStyleCnt="3"/>
      <dgm:spPr/>
    </dgm:pt>
    <dgm:pt modelId="{9108AEFE-7B8C-8D41-89FE-E3EB3F1841D4}" type="pres">
      <dgm:prSet presAssocID="{21F7EE39-8EE5-5C48-948E-783F4D9B15FE}" presName="descendantArrow" presStyleCnt="0"/>
      <dgm:spPr/>
    </dgm:pt>
    <dgm:pt modelId="{5E4A9410-0670-1449-AC11-FFE2FC53D7DD}" type="pres">
      <dgm:prSet presAssocID="{07F861C0-9CB3-F84F-B093-765B0DE5DE98}" presName="childTextArrow" presStyleLbl="fgAccFollowNode1" presStyleIdx="3" presStyleCnt="5">
        <dgm:presLayoutVars>
          <dgm:bulletEnabled val="1"/>
        </dgm:presLayoutVars>
      </dgm:prSet>
      <dgm:spPr/>
    </dgm:pt>
    <dgm:pt modelId="{7D415A4E-FFF6-E049-AFDD-CAFA157559EA}" type="pres">
      <dgm:prSet presAssocID="{50BCDCEE-89ED-6745-A0B7-71127096CB53}" presName="childTextArrow" presStyleLbl="fgAccFollowNode1" presStyleIdx="4" presStyleCnt="5">
        <dgm:presLayoutVars>
          <dgm:bulletEnabled val="1"/>
        </dgm:presLayoutVars>
      </dgm:prSet>
      <dgm:spPr/>
    </dgm:pt>
  </dgm:ptLst>
  <dgm:cxnLst>
    <dgm:cxn modelId="{235DA403-60CC-4E49-85B5-260B4E85540D}" type="presOf" srcId="{201BE970-303D-E749-B43D-24BDAF38EC7C}" destId="{5EC0730F-7CF2-7245-9D2B-6F234354247D}" srcOrd="0" destOrd="0" presId="urn:microsoft.com/office/officeart/2005/8/layout/process4"/>
    <dgm:cxn modelId="{5CCDCD05-A5BE-1E49-9DE2-2C018AFA3C31}" srcId="{088E2B75-2F68-6641-B093-2B22E8E81CF0}" destId="{A5D0CEE1-6738-6C44-82A9-6B0421FC5D21}" srcOrd="2" destOrd="0" parTransId="{15ECFE50-3B52-FC4F-AFBC-46E28F2260CF}" sibTransId="{A21C1A5A-EC44-6943-B787-C81BAE888235}"/>
    <dgm:cxn modelId="{10253208-F85E-7549-ADD7-78061E6446A0}" srcId="{088E2B75-2F68-6641-B093-2B22E8E81CF0}" destId="{21F7EE39-8EE5-5C48-948E-783F4D9B15FE}" srcOrd="0" destOrd="0" parTransId="{2D1CEFA1-9ACB-CF47-B32A-26B22FAEA09C}" sibTransId="{49756686-779C-9F41-93B2-A7FBB44046C9}"/>
    <dgm:cxn modelId="{153EE80B-0DE1-DE4A-AEC1-6333336AEA47}" srcId="{21F7EE39-8EE5-5C48-948E-783F4D9B15FE}" destId="{50BCDCEE-89ED-6745-A0B7-71127096CB53}" srcOrd="1" destOrd="0" parTransId="{C2A6158F-A5C8-2F46-8EA4-AD01265EC734}" sibTransId="{5C59D5D8-B377-9144-94CE-A5B75590B402}"/>
    <dgm:cxn modelId="{FD80CA13-1C22-C64C-A04C-60EC3EF44074}" type="presOf" srcId="{862E3710-FC93-3C4C-80E1-06EAC6E05C0B}" destId="{E108D69A-44AC-0943-8BB5-CFD9BEB4987D}" srcOrd="0" destOrd="0" presId="urn:microsoft.com/office/officeart/2005/8/layout/process4"/>
    <dgm:cxn modelId="{7311D62B-70A0-CD44-861D-1E3E4108DE77}" type="presOf" srcId="{07F861C0-9CB3-F84F-B093-765B0DE5DE98}" destId="{5E4A9410-0670-1449-AC11-FFE2FC53D7DD}" srcOrd="0" destOrd="0" presId="urn:microsoft.com/office/officeart/2005/8/layout/process4"/>
    <dgm:cxn modelId="{5540653A-41C7-844E-829F-A6F1E7513328}" srcId="{21F7EE39-8EE5-5C48-948E-783F4D9B15FE}" destId="{07F861C0-9CB3-F84F-B093-765B0DE5DE98}" srcOrd="0" destOrd="0" parTransId="{80B40520-10CE-254C-A1F1-E8A119B9A9CA}" sibTransId="{71335FDF-FD92-0845-8AE8-E7E359D2F4C4}"/>
    <dgm:cxn modelId="{A050AB45-6442-E449-B0DE-470D01A40F12}" type="presOf" srcId="{50BCDCEE-89ED-6745-A0B7-71127096CB53}" destId="{7D415A4E-FFF6-E049-AFDD-CAFA157559EA}" srcOrd="0" destOrd="0" presId="urn:microsoft.com/office/officeart/2005/8/layout/process4"/>
    <dgm:cxn modelId="{5BD9CE4C-989E-124C-AFAE-3D24BAD24319}" srcId="{088E2B75-2F68-6641-B093-2B22E8E81CF0}" destId="{201BE970-303D-E749-B43D-24BDAF38EC7C}" srcOrd="1" destOrd="0" parTransId="{52FD0DFF-D2D3-7F4F-B32A-AC26485EFBA5}" sibTransId="{7537A8D0-D842-5B4B-9DA3-E74581FD2B3D}"/>
    <dgm:cxn modelId="{B2DBCC57-51ED-8C49-8DB4-EEA54BC54CF2}" type="presOf" srcId="{A5D0CEE1-6738-6C44-82A9-6B0421FC5D21}" destId="{E813E9DF-0BA0-3449-9DCD-3EC4EAEC5A1F}" srcOrd="0" destOrd="0" presId="urn:microsoft.com/office/officeart/2005/8/layout/process4"/>
    <dgm:cxn modelId="{413C7660-3C3A-5742-A561-5E127DBBB869}" srcId="{201BE970-303D-E749-B43D-24BDAF38EC7C}" destId="{EA39FB1D-32B7-D840-B649-1D9EB3546D85}" srcOrd="0" destOrd="0" parTransId="{DBA1A7C5-3C16-B04E-9160-E7E1398CA005}" sibTransId="{AEFCD297-33C7-034C-BA73-AFFBFAD6956F}"/>
    <dgm:cxn modelId="{32319D72-1708-F44B-B2D2-EFC9DAC17F3E}" srcId="{A5D0CEE1-6738-6C44-82A9-6B0421FC5D21}" destId="{862E3710-FC93-3C4C-80E1-06EAC6E05C0B}" srcOrd="0" destOrd="0" parTransId="{5133E4B9-AE39-0342-914A-4354F23E9BE5}" sibTransId="{22444101-5AEF-0841-9976-0E5C934FA4BE}"/>
    <dgm:cxn modelId="{49597575-2803-4945-A797-00AFD3F0236E}" type="presOf" srcId="{21F7EE39-8EE5-5C48-948E-783F4D9B15FE}" destId="{A08037FF-F1FD-EE45-B53F-69FF87807913}" srcOrd="0" destOrd="0" presId="urn:microsoft.com/office/officeart/2005/8/layout/process4"/>
    <dgm:cxn modelId="{40A958D1-3E86-6C44-8F73-430F86B0DE34}" type="presOf" srcId="{A5D0CEE1-6738-6C44-82A9-6B0421FC5D21}" destId="{B1B93732-BF07-CA49-8F09-A487B5FA605E}" srcOrd="1" destOrd="0" presId="urn:microsoft.com/office/officeart/2005/8/layout/process4"/>
    <dgm:cxn modelId="{45DBA3D7-F0DB-2B46-B292-07BE423F8CCF}" type="presOf" srcId="{B7744B72-4D54-4C43-BFAE-06CB0B4908D7}" destId="{73FC642A-37B8-6240-934A-E40CD53DECDC}" srcOrd="0" destOrd="0" presId="urn:microsoft.com/office/officeart/2005/8/layout/process4"/>
    <dgm:cxn modelId="{0872CCDB-2DC8-6C47-A31F-AF80E08B5DDD}" srcId="{201BE970-303D-E749-B43D-24BDAF38EC7C}" destId="{B7744B72-4D54-4C43-BFAE-06CB0B4908D7}" srcOrd="1" destOrd="0" parTransId="{F51FCD31-8EE9-754C-8A57-C86A5DECA966}" sibTransId="{1779F825-96F4-5E4C-9031-7A7D14F55165}"/>
    <dgm:cxn modelId="{EFE897DC-591D-3842-A790-31B25BF8496A}" type="presOf" srcId="{21F7EE39-8EE5-5C48-948E-783F4D9B15FE}" destId="{902558A4-8C97-B741-A8FB-742F65BC9492}" srcOrd="1" destOrd="0" presId="urn:microsoft.com/office/officeart/2005/8/layout/process4"/>
    <dgm:cxn modelId="{9584F3E1-F8D3-DC46-99F6-B593B4D6A665}" type="presOf" srcId="{EA39FB1D-32B7-D840-B649-1D9EB3546D85}" destId="{0A06DA2A-9A92-A84D-BCE5-6EC2F3161FFA}" srcOrd="0" destOrd="0" presId="urn:microsoft.com/office/officeart/2005/8/layout/process4"/>
    <dgm:cxn modelId="{AF3D48E2-6761-CD4B-A529-87B93636377F}" type="presOf" srcId="{201BE970-303D-E749-B43D-24BDAF38EC7C}" destId="{492FD773-360B-624A-9B07-3817044FDA5B}" srcOrd="1" destOrd="0" presId="urn:microsoft.com/office/officeart/2005/8/layout/process4"/>
    <dgm:cxn modelId="{CA3E04F3-2E68-164D-9301-7D620E6219D9}" type="presOf" srcId="{088E2B75-2F68-6641-B093-2B22E8E81CF0}" destId="{CC96DEE6-CE3A-D043-9ED5-69A4876E436C}" srcOrd="0" destOrd="0" presId="urn:microsoft.com/office/officeart/2005/8/layout/process4"/>
    <dgm:cxn modelId="{87993B46-8DBA-EC46-83DF-F1130DEDFD62}" type="presParOf" srcId="{CC96DEE6-CE3A-D043-9ED5-69A4876E436C}" destId="{7E1F752E-2AB6-7949-8857-208AF7A9B5F0}" srcOrd="0" destOrd="0" presId="urn:microsoft.com/office/officeart/2005/8/layout/process4"/>
    <dgm:cxn modelId="{8813EFA3-14C4-2340-BDDB-88C54FBCBAA9}" type="presParOf" srcId="{7E1F752E-2AB6-7949-8857-208AF7A9B5F0}" destId="{E813E9DF-0BA0-3449-9DCD-3EC4EAEC5A1F}" srcOrd="0" destOrd="0" presId="urn:microsoft.com/office/officeart/2005/8/layout/process4"/>
    <dgm:cxn modelId="{DB91EF04-DF2A-1E49-9ED8-A2D95DA94073}" type="presParOf" srcId="{7E1F752E-2AB6-7949-8857-208AF7A9B5F0}" destId="{B1B93732-BF07-CA49-8F09-A487B5FA605E}" srcOrd="1" destOrd="0" presId="urn:microsoft.com/office/officeart/2005/8/layout/process4"/>
    <dgm:cxn modelId="{3825ED10-1D88-AE45-A11A-A516AB66C285}" type="presParOf" srcId="{7E1F752E-2AB6-7949-8857-208AF7A9B5F0}" destId="{2DB53DCD-799F-3D4A-956D-96CB0D4ED011}" srcOrd="2" destOrd="0" presId="urn:microsoft.com/office/officeart/2005/8/layout/process4"/>
    <dgm:cxn modelId="{4EF6F739-12CB-4C43-83E0-62E8683A1C37}" type="presParOf" srcId="{2DB53DCD-799F-3D4A-956D-96CB0D4ED011}" destId="{E108D69A-44AC-0943-8BB5-CFD9BEB4987D}" srcOrd="0" destOrd="0" presId="urn:microsoft.com/office/officeart/2005/8/layout/process4"/>
    <dgm:cxn modelId="{E5533D56-F573-0944-A357-AC8C42C5C431}" type="presParOf" srcId="{CC96DEE6-CE3A-D043-9ED5-69A4876E436C}" destId="{6A19013C-1834-0146-803A-DDB8872964EC}" srcOrd="1" destOrd="0" presId="urn:microsoft.com/office/officeart/2005/8/layout/process4"/>
    <dgm:cxn modelId="{13113F31-78A0-C847-957D-D9D96C849A95}" type="presParOf" srcId="{CC96DEE6-CE3A-D043-9ED5-69A4876E436C}" destId="{B43644FA-4EE4-4E44-96F9-B8B9684D4D5D}" srcOrd="2" destOrd="0" presId="urn:microsoft.com/office/officeart/2005/8/layout/process4"/>
    <dgm:cxn modelId="{5F44A52C-E5E6-BD47-A407-63D80F88D8A4}" type="presParOf" srcId="{B43644FA-4EE4-4E44-96F9-B8B9684D4D5D}" destId="{5EC0730F-7CF2-7245-9D2B-6F234354247D}" srcOrd="0" destOrd="0" presId="urn:microsoft.com/office/officeart/2005/8/layout/process4"/>
    <dgm:cxn modelId="{4D1E0CBB-270E-6148-BAF3-89C940CC57C3}" type="presParOf" srcId="{B43644FA-4EE4-4E44-96F9-B8B9684D4D5D}" destId="{492FD773-360B-624A-9B07-3817044FDA5B}" srcOrd="1" destOrd="0" presId="urn:microsoft.com/office/officeart/2005/8/layout/process4"/>
    <dgm:cxn modelId="{170F2BA3-AC8A-0047-9E84-43A46836CCA9}" type="presParOf" srcId="{B43644FA-4EE4-4E44-96F9-B8B9684D4D5D}" destId="{9D269BDB-447B-9546-9029-C8913DBD7AA3}" srcOrd="2" destOrd="0" presId="urn:microsoft.com/office/officeart/2005/8/layout/process4"/>
    <dgm:cxn modelId="{6896B48E-5D9A-C54F-BF3A-6E88DB39B4CB}" type="presParOf" srcId="{9D269BDB-447B-9546-9029-C8913DBD7AA3}" destId="{0A06DA2A-9A92-A84D-BCE5-6EC2F3161FFA}" srcOrd="0" destOrd="0" presId="urn:microsoft.com/office/officeart/2005/8/layout/process4"/>
    <dgm:cxn modelId="{0796FCD5-461D-0645-8C76-DA2A5F2D2CD6}" type="presParOf" srcId="{9D269BDB-447B-9546-9029-C8913DBD7AA3}" destId="{73FC642A-37B8-6240-934A-E40CD53DECDC}" srcOrd="1" destOrd="0" presId="urn:microsoft.com/office/officeart/2005/8/layout/process4"/>
    <dgm:cxn modelId="{BD9CE48B-B6C2-744F-A6A0-87427699056A}" type="presParOf" srcId="{CC96DEE6-CE3A-D043-9ED5-69A4876E436C}" destId="{880DB80A-A75C-FA4B-88CF-89DF8358E849}" srcOrd="3" destOrd="0" presId="urn:microsoft.com/office/officeart/2005/8/layout/process4"/>
    <dgm:cxn modelId="{58570739-E6B7-A148-B967-D6153B2C6E20}" type="presParOf" srcId="{CC96DEE6-CE3A-D043-9ED5-69A4876E436C}" destId="{67290FC1-58E0-A44F-94DE-2D4EC7E80119}" srcOrd="4" destOrd="0" presId="urn:microsoft.com/office/officeart/2005/8/layout/process4"/>
    <dgm:cxn modelId="{6A49A929-E6CC-C949-BED8-A5136433CB35}" type="presParOf" srcId="{67290FC1-58E0-A44F-94DE-2D4EC7E80119}" destId="{A08037FF-F1FD-EE45-B53F-69FF87807913}" srcOrd="0" destOrd="0" presId="urn:microsoft.com/office/officeart/2005/8/layout/process4"/>
    <dgm:cxn modelId="{ED20B209-41AF-8A4A-9D80-8549569F1614}" type="presParOf" srcId="{67290FC1-58E0-A44F-94DE-2D4EC7E80119}" destId="{902558A4-8C97-B741-A8FB-742F65BC9492}" srcOrd="1" destOrd="0" presId="urn:microsoft.com/office/officeart/2005/8/layout/process4"/>
    <dgm:cxn modelId="{4E08E993-8E74-AA45-9CFC-785A4C164A19}" type="presParOf" srcId="{67290FC1-58E0-A44F-94DE-2D4EC7E80119}" destId="{9108AEFE-7B8C-8D41-89FE-E3EB3F1841D4}" srcOrd="2" destOrd="0" presId="urn:microsoft.com/office/officeart/2005/8/layout/process4"/>
    <dgm:cxn modelId="{19C6D485-597F-C343-B621-B04DDCEB87B1}" type="presParOf" srcId="{9108AEFE-7B8C-8D41-89FE-E3EB3F1841D4}" destId="{5E4A9410-0670-1449-AC11-FFE2FC53D7DD}" srcOrd="0" destOrd="0" presId="urn:microsoft.com/office/officeart/2005/8/layout/process4"/>
    <dgm:cxn modelId="{3991A53A-9785-8D45-82CC-5AFF5849C56F}" type="presParOf" srcId="{9108AEFE-7B8C-8D41-89FE-E3EB3F1841D4}" destId="{7D415A4E-FFF6-E049-AFDD-CAFA157559EA}"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93732-BF07-CA49-8F09-A487B5FA605E}">
      <dsp:nvSpPr>
        <dsp:cNvPr id="0" name=""/>
        <dsp:cNvSpPr/>
      </dsp:nvSpPr>
      <dsp:spPr>
        <a:xfrm>
          <a:off x="0" y="3406931"/>
          <a:ext cx="8610600" cy="111823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Variable Interactions</a:t>
          </a:r>
        </a:p>
      </dsp:txBody>
      <dsp:txXfrm>
        <a:off x="0" y="3406931"/>
        <a:ext cx="8610600" cy="603844"/>
      </dsp:txXfrm>
    </dsp:sp>
    <dsp:sp modelId="{E108D69A-44AC-0943-8BB5-CFD9BEB4987D}">
      <dsp:nvSpPr>
        <dsp:cNvPr id="0" name=""/>
        <dsp:cNvSpPr/>
      </dsp:nvSpPr>
      <dsp:spPr>
        <a:xfrm>
          <a:off x="0" y="3988412"/>
          <a:ext cx="8610600" cy="51438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dirty="0"/>
            <a:t>Boosting Random Forest</a:t>
          </a:r>
        </a:p>
      </dsp:txBody>
      <dsp:txXfrm>
        <a:off x="0" y="3988412"/>
        <a:ext cx="8610600" cy="514386"/>
      </dsp:txXfrm>
    </dsp:sp>
    <dsp:sp modelId="{492FD773-360B-624A-9B07-3817044FDA5B}">
      <dsp:nvSpPr>
        <dsp:cNvPr id="0" name=""/>
        <dsp:cNvSpPr/>
      </dsp:nvSpPr>
      <dsp:spPr>
        <a:xfrm rot="10800000">
          <a:off x="0" y="1703865"/>
          <a:ext cx="8610600" cy="171983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Modeling / Variable Importance</a:t>
          </a:r>
        </a:p>
      </dsp:txBody>
      <dsp:txXfrm rot="-10800000">
        <a:off x="0" y="1703865"/>
        <a:ext cx="8610600" cy="603663"/>
      </dsp:txXfrm>
    </dsp:sp>
    <dsp:sp modelId="{0A06DA2A-9A92-A84D-BCE5-6EC2F3161FFA}">
      <dsp:nvSpPr>
        <dsp:cNvPr id="0" name=""/>
        <dsp:cNvSpPr/>
      </dsp:nvSpPr>
      <dsp:spPr>
        <a:xfrm>
          <a:off x="0" y="2307529"/>
          <a:ext cx="4305299" cy="51423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dirty="0"/>
            <a:t>CART &amp; Conditional Inference Tree</a:t>
          </a:r>
        </a:p>
      </dsp:txBody>
      <dsp:txXfrm>
        <a:off x="0" y="2307529"/>
        <a:ext cx="4305299" cy="514231"/>
      </dsp:txXfrm>
    </dsp:sp>
    <dsp:sp modelId="{73FC642A-37B8-6240-934A-E40CD53DECDC}">
      <dsp:nvSpPr>
        <dsp:cNvPr id="0" name=""/>
        <dsp:cNvSpPr/>
      </dsp:nvSpPr>
      <dsp:spPr>
        <a:xfrm>
          <a:off x="4305300" y="2307529"/>
          <a:ext cx="4305299" cy="51423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dirty="0"/>
            <a:t>Random Forest</a:t>
          </a:r>
        </a:p>
      </dsp:txBody>
      <dsp:txXfrm>
        <a:off x="4305300" y="2307529"/>
        <a:ext cx="4305299" cy="514231"/>
      </dsp:txXfrm>
    </dsp:sp>
    <dsp:sp modelId="{902558A4-8C97-B741-A8FB-742F65BC9492}">
      <dsp:nvSpPr>
        <dsp:cNvPr id="0" name=""/>
        <dsp:cNvSpPr/>
      </dsp:nvSpPr>
      <dsp:spPr>
        <a:xfrm rot="10800000">
          <a:off x="0" y="799"/>
          <a:ext cx="8610600" cy="171983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Variable Selection</a:t>
          </a:r>
        </a:p>
      </dsp:txBody>
      <dsp:txXfrm rot="-10800000">
        <a:off x="0" y="799"/>
        <a:ext cx="8610600" cy="603663"/>
      </dsp:txXfrm>
    </dsp:sp>
    <dsp:sp modelId="{5E4A9410-0670-1449-AC11-FFE2FC53D7DD}">
      <dsp:nvSpPr>
        <dsp:cNvPr id="0" name=""/>
        <dsp:cNvSpPr/>
      </dsp:nvSpPr>
      <dsp:spPr>
        <a:xfrm>
          <a:off x="0" y="604463"/>
          <a:ext cx="4305299" cy="51423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dirty="0"/>
            <a:t>Lasso</a:t>
          </a:r>
        </a:p>
      </dsp:txBody>
      <dsp:txXfrm>
        <a:off x="0" y="604463"/>
        <a:ext cx="4305299" cy="514231"/>
      </dsp:txXfrm>
    </dsp:sp>
    <dsp:sp modelId="{7D415A4E-FFF6-E049-AFDD-CAFA157559EA}">
      <dsp:nvSpPr>
        <dsp:cNvPr id="0" name=""/>
        <dsp:cNvSpPr/>
      </dsp:nvSpPr>
      <dsp:spPr>
        <a:xfrm>
          <a:off x="4305300" y="604463"/>
          <a:ext cx="4305299" cy="51423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6464" tIns="27940" rIns="156464" bIns="27940" numCol="1" spcCol="1270" anchor="ctr" anchorCtr="0">
          <a:noAutofit/>
        </a:bodyPr>
        <a:lstStyle/>
        <a:p>
          <a:pPr marL="0" lvl="0" indent="0" algn="ctr" defTabSz="977900">
            <a:lnSpc>
              <a:spcPct val="90000"/>
            </a:lnSpc>
            <a:spcBef>
              <a:spcPct val="0"/>
            </a:spcBef>
            <a:spcAft>
              <a:spcPct val="35000"/>
            </a:spcAft>
            <a:buNone/>
          </a:pPr>
          <a:r>
            <a:rPr lang="en-US" sz="2200" kern="1200" dirty="0"/>
            <a:t>Elastic Net</a:t>
          </a:r>
        </a:p>
      </dsp:txBody>
      <dsp:txXfrm>
        <a:off x="4305300" y="604463"/>
        <a:ext cx="4305299" cy="51423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971D6168-B170-0B42-BF20-5FF300E93526}" type="datetimeFigureOut">
              <a:rPr lang="en-US" smtClean="0"/>
              <a:t>12/9/19</a:t>
            </a:fld>
            <a:endParaRPr lang="en-US"/>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D31A9B91-FE0B-6E49-8FC2-B67F73ECFBA7}" type="slidenum">
              <a:rPr lang="en-US" smtClean="0"/>
              <a:t>‹#›</a:t>
            </a:fld>
            <a:endParaRPr lang="en-US"/>
          </a:p>
        </p:txBody>
      </p:sp>
    </p:spTree>
    <p:extLst>
      <p:ext uri="{BB962C8B-B14F-4D97-AF65-F5344CB8AC3E}">
        <p14:creationId xmlns:p14="http://schemas.microsoft.com/office/powerpoint/2010/main" val="16808716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D21F5890-2311-E747-B878-97C448264CB3}" type="datetimeFigureOut">
              <a:rPr lang="en-US" smtClean="0"/>
              <a:t>12/9/19</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B72FA342-BCEB-2A4A-AD03-A7CCAB97AD27}" type="slidenum">
              <a:rPr lang="en-US" smtClean="0"/>
              <a:t>‹#›</a:t>
            </a:fld>
            <a:endParaRPr lang="en-US"/>
          </a:p>
        </p:txBody>
      </p:sp>
    </p:spTree>
    <p:extLst>
      <p:ext uri="{BB962C8B-B14F-4D97-AF65-F5344CB8AC3E}">
        <p14:creationId xmlns:p14="http://schemas.microsoft.com/office/powerpoint/2010/main" val="3161541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Patients with chronic kidney failure (CKF) or end-stage renal disease (ESRD) must undergo hemodialysis several times per week, a treatment that filters wastes from the blood and can be performed either at home or in a dialysis center (</a:t>
            </a:r>
            <a:r>
              <a:rPr lang="en-US" sz="1200" kern="1200" dirty="0" err="1">
                <a:solidFill>
                  <a:schemeClr val="tx1"/>
                </a:solidFill>
                <a:effectLst/>
                <a:latin typeface="+mn-lt"/>
                <a:ea typeface="+mn-ea"/>
                <a:cs typeface="+mn-cs"/>
              </a:rPr>
              <a:t>Romancito</a:t>
            </a:r>
            <a:r>
              <a:rPr lang="en-US" sz="1200" kern="1200" dirty="0">
                <a:solidFill>
                  <a:schemeClr val="tx1"/>
                </a:solidFill>
                <a:effectLst/>
                <a:latin typeface="+mn-lt"/>
                <a:ea typeface="+mn-ea"/>
                <a:cs typeface="+mn-cs"/>
              </a:rPr>
              <a:t>, 2018). However, the severity of the disease means that it carries numerous comorbidities, and patients are frequently hospitalized for auxiliary conditions. Patient 30-day hospital readmission rates have been analyzed to identify trends in the timing of patient readmissions and readmission diagnoses (Hickson et al., 2018), and factors that contribute to higher readmissions have been identified including age, gender, ability, biological markers, presence of specific comorbidities, and duration of time on dialysis (Hickson et al., 2018; Chan et al., 2017).</a:t>
            </a:r>
          </a:p>
          <a:p>
            <a:r>
              <a:rPr lang="en-US" sz="1200" kern="1200" dirty="0">
                <a:solidFill>
                  <a:schemeClr val="tx1"/>
                </a:solidFill>
                <a:effectLst/>
                <a:latin typeface="+mn-lt"/>
                <a:ea typeface="+mn-ea"/>
                <a:cs typeface="+mn-cs"/>
              </a:rPr>
              <a:t>The frequency of 30-day hospital readmissions can also be assessed at the facility level. The most common such metric is the standardized readmission ratio (SRR), which is the number of hospital readmissions for patients at a facility, relative to the number that would be expected given the characteristics of the patients at that facility and overall average rates (“Report for the standardized…,” 2017). More specifically, the denominator is “the number of readmission events that would be expected if patients at that facility experienced readmission events at the national median rate for patients with similar characteristics” (“Report for the standardized…,” 2017, pg. 4).</a:t>
            </a:r>
          </a:p>
          <a:p>
            <a:r>
              <a:rPr lang="en-US" sz="1200" kern="1200" dirty="0">
                <a:solidFill>
                  <a:schemeClr val="tx1"/>
                </a:solidFill>
                <a:effectLst/>
                <a:latin typeface="+mn-lt"/>
                <a:ea typeface="+mn-ea"/>
                <a:cs typeface="+mn-cs"/>
              </a:rPr>
              <a:t>The factors affecting hospital readmissions at the individual level have been well-characterized (Hickson et al., 2018; Chan et al., 2017); they are so well trusted, in fact, that the official SRR metric is standardized with respect to the number of hospital readmissions that might be expected among a facility’s patients given their individual comorbidity histories (“Report for the standardized…,” 2017). However, little analysis has been done into the factors that affect patient hospital readmission rates at the facility level. Such research should be of great interest: the SRR is a pay-for-performance quality measure implemented by the Centers for Medicare and Medicaid Services to incentivize a reduction in hospital readmissions (</a:t>
            </a:r>
            <a:r>
              <a:rPr lang="en-US" sz="1200" kern="1200" dirty="0" err="1">
                <a:solidFill>
                  <a:schemeClr val="tx1"/>
                </a:solidFill>
                <a:effectLst/>
                <a:latin typeface="+mn-lt"/>
                <a:ea typeface="+mn-ea"/>
                <a:cs typeface="+mn-cs"/>
              </a:rPr>
              <a:t>Assimon</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Flythe</a:t>
            </a:r>
            <a:r>
              <a:rPr lang="en-US" sz="1200" kern="1200" dirty="0">
                <a:solidFill>
                  <a:schemeClr val="tx1"/>
                </a:solidFill>
                <a:effectLst/>
                <a:latin typeface="+mn-lt"/>
                <a:ea typeface="+mn-ea"/>
                <a:cs typeface="+mn-cs"/>
              </a:rPr>
              <a:t>, 2017). It is of interest to operators of dialysis facilities to understand what metrics and facility-wide practices contribute to a higher SRR in order to reduce SRR and receive greater government insurance reimbursement payments. This study applies a variety of machine learning techniques to previously compiled data on American dialysis facilities (Wang, 2018) in order to characterize the factors affecting SRR at the facility level.</a:t>
            </a:r>
          </a:p>
        </p:txBody>
      </p:sp>
      <p:sp>
        <p:nvSpPr>
          <p:cNvPr id="4" name="Slide Number Placeholder 3"/>
          <p:cNvSpPr>
            <a:spLocks noGrp="1"/>
          </p:cNvSpPr>
          <p:nvPr>
            <p:ph type="sldNum" sz="quarter" idx="5"/>
          </p:nvPr>
        </p:nvSpPr>
        <p:spPr/>
        <p:txBody>
          <a:bodyPr/>
          <a:lstStyle/>
          <a:p>
            <a:fld id="{B72FA342-BCEB-2A4A-AD03-A7CCAB97AD27}" type="slidenum">
              <a:rPr lang="en-US" smtClean="0"/>
              <a:t>2</a:t>
            </a:fld>
            <a:endParaRPr lang="en-US"/>
          </a:p>
        </p:txBody>
      </p:sp>
    </p:spTree>
    <p:extLst>
      <p:ext uri="{BB962C8B-B14F-4D97-AF65-F5344CB8AC3E}">
        <p14:creationId xmlns:p14="http://schemas.microsoft.com/office/powerpoint/2010/main" val="639865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variable importance values from running a CART random forest with cutoff 1.2072 are shown in figure 10. This model too demonstrates perfect classification accuracy, but again the 10-fold cross-validated classification accuracy of 0.7998 is comparable to that of the individual trees. The highest variable importance score is assigned to </a:t>
            </a:r>
            <a:r>
              <a:rPr lang="en-US" sz="1200" kern="1200" dirty="0" err="1">
                <a:solidFill>
                  <a:schemeClr val="tx1"/>
                </a:solidFill>
                <a:effectLst/>
                <a:latin typeface="+mn-lt"/>
                <a:ea typeface="+mn-ea"/>
                <a:cs typeface="+mn-cs"/>
              </a:rPr>
              <a:t>PctgKtVOther</a:t>
            </a:r>
            <a:r>
              <a:rPr lang="en-US" sz="1200" kern="1200" dirty="0">
                <a:solidFill>
                  <a:schemeClr val="tx1"/>
                </a:solidFill>
                <a:effectLst/>
                <a:latin typeface="+mn-lt"/>
                <a:ea typeface="+mn-ea"/>
                <a:cs typeface="+mn-cs"/>
              </a:rPr>
              <a:t>, followed by two factors of Network, </a:t>
            </a:r>
            <a:r>
              <a:rPr lang="en-US" sz="1200" kern="1200" dirty="0" err="1">
                <a:solidFill>
                  <a:schemeClr val="tx1"/>
                </a:solidFill>
                <a:effectLst/>
                <a:latin typeface="+mn-lt"/>
                <a:ea typeface="+mn-ea"/>
                <a:cs typeface="+mn-cs"/>
              </a:rPr>
              <a:t>AvgKtV</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PctgBlack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AvgHemoglobin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PctgNonMedicare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PctgMedicare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PctgESAPrescribed</a:t>
            </a:r>
            <a:r>
              <a:rPr lang="en-US" sz="1200" kern="1200" dirty="0">
                <a:solidFill>
                  <a:schemeClr val="tx1"/>
                </a:solidFill>
                <a:effectLst/>
                <a:latin typeface="+mn-lt"/>
                <a:ea typeface="+mn-ea"/>
                <a:cs typeface="+mn-cs"/>
              </a:rPr>
              <a:t>, PctgKtV18, and </a:t>
            </a:r>
            <a:r>
              <a:rPr lang="en-US" sz="1200" kern="1200" dirty="0" err="1">
                <a:solidFill>
                  <a:schemeClr val="tx1"/>
                </a:solidFill>
                <a:effectLst/>
                <a:latin typeface="+mn-lt"/>
                <a:ea typeface="+mn-ea"/>
                <a:cs typeface="+mn-cs"/>
              </a:rPr>
              <a:t>PctgFistula</a:t>
            </a:r>
            <a:r>
              <a:rPr lang="en-US" sz="1200" kern="1200" dirty="0">
                <a:solidFill>
                  <a:schemeClr val="tx1"/>
                </a:solidFill>
                <a:effectLst/>
                <a:latin typeface="+mn-lt"/>
                <a:ea typeface="+mn-ea"/>
                <a:cs typeface="+mn-cs"/>
              </a:rPr>
              <a:t>. With a cutoff of 1.2072, there are many more variables with relatively high variable importance, in accordance with the general difficulty in using the given variables to predict SRR as observed in the decision trees.</a:t>
            </a:r>
          </a:p>
        </p:txBody>
      </p:sp>
      <p:sp>
        <p:nvSpPr>
          <p:cNvPr id="4" name="Slide Number Placeholder 3"/>
          <p:cNvSpPr>
            <a:spLocks noGrp="1"/>
          </p:cNvSpPr>
          <p:nvPr>
            <p:ph type="sldNum" sz="quarter" idx="5"/>
          </p:nvPr>
        </p:nvSpPr>
        <p:spPr/>
        <p:txBody>
          <a:bodyPr/>
          <a:lstStyle/>
          <a:p>
            <a:fld id="{B72FA342-BCEB-2A4A-AD03-A7CCAB97AD27}" type="slidenum">
              <a:rPr lang="en-US" smtClean="0"/>
              <a:t>13</a:t>
            </a:fld>
            <a:endParaRPr lang="en-US"/>
          </a:p>
        </p:txBody>
      </p:sp>
    </p:spTree>
    <p:extLst>
      <p:ext uri="{BB962C8B-B14F-4D97-AF65-F5344CB8AC3E}">
        <p14:creationId xmlns:p14="http://schemas.microsoft.com/office/powerpoint/2010/main" val="4248469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trend as before – Network most influential variable, followed by others that were already selected</a:t>
            </a:r>
          </a:p>
        </p:txBody>
      </p:sp>
      <p:sp>
        <p:nvSpPr>
          <p:cNvPr id="4" name="Slide Number Placeholder 3"/>
          <p:cNvSpPr>
            <a:spLocks noGrp="1"/>
          </p:cNvSpPr>
          <p:nvPr>
            <p:ph type="sldNum" sz="quarter" idx="5"/>
          </p:nvPr>
        </p:nvSpPr>
        <p:spPr/>
        <p:txBody>
          <a:bodyPr/>
          <a:lstStyle/>
          <a:p>
            <a:fld id="{B72FA342-BCEB-2A4A-AD03-A7CCAB97AD27}" type="slidenum">
              <a:rPr lang="en-US" smtClean="0"/>
              <a:t>14</a:t>
            </a:fld>
            <a:endParaRPr lang="en-US"/>
          </a:p>
        </p:txBody>
      </p:sp>
    </p:spTree>
    <p:extLst>
      <p:ext uri="{BB962C8B-B14F-4D97-AF65-F5344CB8AC3E}">
        <p14:creationId xmlns:p14="http://schemas.microsoft.com/office/powerpoint/2010/main" val="2334328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Strong interactions were identified between Network and each of </a:t>
            </a:r>
            <a:r>
              <a:rPr lang="en-US" sz="1200" kern="1200" dirty="0" err="1">
                <a:solidFill>
                  <a:schemeClr val="tx1"/>
                </a:solidFill>
                <a:effectLst/>
                <a:latin typeface="+mn-lt"/>
                <a:ea typeface="+mn-ea"/>
                <a:cs typeface="+mn-cs"/>
              </a:rPr>
              <a:t>PctgFluVaccine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AvgKtV</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AvgHemoglobin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PctgFistula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TotalStaff</a:t>
            </a:r>
            <a:r>
              <a:rPr lang="en-US" sz="1200" kern="1200" dirty="0">
                <a:solidFill>
                  <a:schemeClr val="tx1"/>
                </a:solidFill>
                <a:effectLst/>
                <a:latin typeface="+mn-lt"/>
                <a:ea typeface="+mn-ea"/>
                <a:cs typeface="+mn-cs"/>
              </a:rPr>
              <a:t>, suggesting that the performance of dialysis facilities differs based on geographic location. Again, it seems that it is difficult to separate dialysis performance from demographic factors that might be affecting performance, such as patient education, income and overall health, etc.</a:t>
            </a:r>
          </a:p>
          <a:p>
            <a:endParaRPr lang="en-US" dirty="0"/>
          </a:p>
        </p:txBody>
      </p:sp>
      <p:sp>
        <p:nvSpPr>
          <p:cNvPr id="4" name="Slide Number Placeholder 3"/>
          <p:cNvSpPr>
            <a:spLocks noGrp="1"/>
          </p:cNvSpPr>
          <p:nvPr>
            <p:ph type="sldNum" sz="quarter" idx="5"/>
          </p:nvPr>
        </p:nvSpPr>
        <p:spPr/>
        <p:txBody>
          <a:bodyPr/>
          <a:lstStyle/>
          <a:p>
            <a:fld id="{B72FA342-BCEB-2A4A-AD03-A7CCAB97AD27}" type="slidenum">
              <a:rPr lang="en-US" smtClean="0"/>
              <a:t>17</a:t>
            </a:fld>
            <a:endParaRPr lang="en-US"/>
          </a:p>
        </p:txBody>
      </p:sp>
    </p:spTree>
    <p:extLst>
      <p:ext uri="{BB962C8B-B14F-4D97-AF65-F5344CB8AC3E}">
        <p14:creationId xmlns:p14="http://schemas.microsoft.com/office/powerpoint/2010/main" val="101903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variables chosen for nodes in each of the four decision trees created are shown in table 1 organized into variables that describe biological markers and those that describe demographic data. In terms of biological markers, facilities whose patients have a higher average hemoglobin count (</a:t>
            </a:r>
            <a:r>
              <a:rPr lang="en-US" sz="1200" kern="1200" dirty="0" err="1">
                <a:solidFill>
                  <a:schemeClr val="tx1"/>
                </a:solidFill>
                <a:effectLst/>
                <a:latin typeface="+mn-lt"/>
                <a:ea typeface="+mn-ea"/>
                <a:cs typeface="+mn-cs"/>
              </a:rPr>
              <a:t>AvgHemoglobin</a:t>
            </a:r>
            <a:r>
              <a:rPr lang="en-US" sz="1200" kern="1200" dirty="0">
                <a:solidFill>
                  <a:schemeClr val="tx1"/>
                </a:solidFill>
                <a:effectLst/>
                <a:latin typeface="+mn-lt"/>
                <a:ea typeface="+mn-ea"/>
                <a:cs typeface="+mn-cs"/>
              </a:rPr>
              <a:t>) and higher average </a:t>
            </a:r>
            <a:r>
              <a:rPr lang="en-US" sz="1200" kern="1200" dirty="0" err="1">
                <a:solidFill>
                  <a:schemeClr val="tx1"/>
                </a:solidFill>
                <a:effectLst/>
                <a:latin typeface="+mn-lt"/>
                <a:ea typeface="+mn-ea"/>
                <a:cs typeface="+mn-cs"/>
              </a:rPr>
              <a:t>Kt</a:t>
            </a:r>
            <a:r>
              <a:rPr lang="en-US" sz="1200" kern="1200" dirty="0">
                <a:solidFill>
                  <a:schemeClr val="tx1"/>
                </a:solidFill>
                <a:effectLst/>
                <a:latin typeface="+mn-lt"/>
                <a:ea typeface="+mn-ea"/>
                <a:cs typeface="+mn-cs"/>
              </a:rPr>
              <a:t>/V (clearance time per volume, </a:t>
            </a:r>
            <a:r>
              <a:rPr lang="en-US" sz="1200" kern="1200" dirty="0" err="1">
                <a:solidFill>
                  <a:schemeClr val="tx1"/>
                </a:solidFill>
                <a:effectLst/>
                <a:latin typeface="+mn-lt"/>
                <a:ea typeface="+mn-ea"/>
                <a:cs typeface="+mn-cs"/>
              </a:rPr>
              <a:t>AvgKtV</a:t>
            </a:r>
            <a:r>
              <a:rPr lang="en-US" sz="1200" kern="1200" dirty="0">
                <a:solidFill>
                  <a:schemeClr val="tx1"/>
                </a:solidFill>
                <a:effectLst/>
                <a:latin typeface="+mn-lt"/>
                <a:ea typeface="+mn-ea"/>
                <a:cs typeface="+mn-cs"/>
              </a:rPr>
              <a:t>) tend to experience a lower SRR (better performance). Facilities with a lower percentage of patients with low hemoglobin (PctgHemoglobin10), a lower percentage of patients who have been prescribed erythropoietin-stimulating agents to treat erythropoietin-deficient anemia related to CKD (</a:t>
            </a:r>
            <a:r>
              <a:rPr lang="en-US" sz="1200" kern="1200" dirty="0" err="1">
                <a:solidFill>
                  <a:schemeClr val="tx1"/>
                </a:solidFill>
                <a:effectLst/>
                <a:latin typeface="+mn-lt"/>
                <a:ea typeface="+mn-ea"/>
                <a:cs typeface="+mn-cs"/>
              </a:rPr>
              <a:t>PctgESAPrescribed</a:t>
            </a:r>
            <a:r>
              <a:rPr lang="en-US" sz="1200" kern="1200" dirty="0">
                <a:solidFill>
                  <a:schemeClr val="tx1"/>
                </a:solidFill>
                <a:effectLst/>
                <a:latin typeface="+mn-lt"/>
                <a:ea typeface="+mn-ea"/>
                <a:cs typeface="+mn-cs"/>
              </a:rPr>
              <a:t>), and a higher percentage of patients who have received their flu vaccine (</a:t>
            </a:r>
            <a:r>
              <a:rPr lang="en-US" sz="1200" kern="1200" dirty="0" err="1">
                <a:solidFill>
                  <a:schemeClr val="tx1"/>
                </a:solidFill>
                <a:effectLst/>
                <a:latin typeface="+mn-lt"/>
                <a:ea typeface="+mn-ea"/>
                <a:cs typeface="+mn-cs"/>
              </a:rPr>
              <a:t>PctgFluVaccine</a:t>
            </a:r>
            <a:r>
              <a:rPr lang="en-US" sz="1200" kern="1200" dirty="0">
                <a:solidFill>
                  <a:schemeClr val="tx1"/>
                </a:solidFill>
                <a:effectLst/>
                <a:latin typeface="+mn-lt"/>
                <a:ea typeface="+mn-ea"/>
                <a:cs typeface="+mn-cs"/>
              </a:rPr>
              <a:t>) tend to experience a lower SRR. The inclusion of these metrics as opposed to the many others in the complete data set suggests that dialysis facilities might closely monitor patients who have or are at risk for anemia (in addition to the performance of their dialysis procedures in the form of clearance time per volume and the overall health of their patients in the form of patient vaccination) in order to improve care and lower their SRR.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terms of demographic data, facilities with a lower percentage of black patients (</a:t>
            </a:r>
            <a:r>
              <a:rPr lang="en-US" sz="1200" kern="1200" dirty="0" err="1">
                <a:solidFill>
                  <a:schemeClr val="tx1"/>
                </a:solidFill>
                <a:effectLst/>
                <a:latin typeface="+mn-lt"/>
                <a:ea typeface="+mn-ea"/>
                <a:cs typeface="+mn-cs"/>
              </a:rPr>
              <a:t>PctgBlack</a:t>
            </a:r>
            <a:r>
              <a:rPr lang="en-US" sz="1200" kern="1200" dirty="0">
                <a:solidFill>
                  <a:schemeClr val="tx1"/>
                </a:solidFill>
                <a:effectLst/>
                <a:latin typeface="+mn-lt"/>
                <a:ea typeface="+mn-ea"/>
                <a:cs typeface="+mn-cs"/>
              </a:rPr>
              <a:t>), fewer total patients (</a:t>
            </a:r>
            <a:r>
              <a:rPr lang="en-US" sz="1200" kern="1200" dirty="0" err="1">
                <a:solidFill>
                  <a:schemeClr val="tx1"/>
                </a:solidFill>
                <a:effectLst/>
                <a:latin typeface="+mn-lt"/>
                <a:ea typeface="+mn-ea"/>
                <a:cs typeface="+mn-cs"/>
              </a:rPr>
              <a:t>TotalPatients</a:t>
            </a:r>
            <a:r>
              <a:rPr lang="en-US" sz="1200" kern="1200" dirty="0">
                <a:solidFill>
                  <a:schemeClr val="tx1"/>
                </a:solidFill>
                <a:effectLst/>
                <a:latin typeface="+mn-lt"/>
                <a:ea typeface="+mn-ea"/>
                <a:cs typeface="+mn-cs"/>
              </a:rPr>
              <a:t>) and total staff (</a:t>
            </a:r>
            <a:r>
              <a:rPr lang="en-US" sz="1200" kern="1200" dirty="0" err="1">
                <a:solidFill>
                  <a:schemeClr val="tx1"/>
                </a:solidFill>
                <a:effectLst/>
                <a:latin typeface="+mn-lt"/>
                <a:ea typeface="+mn-ea"/>
                <a:cs typeface="+mn-cs"/>
              </a:rPr>
              <a:t>TotalStaff</a:t>
            </a:r>
            <a:r>
              <a:rPr lang="en-US" sz="1200" kern="1200" dirty="0">
                <a:solidFill>
                  <a:schemeClr val="tx1"/>
                </a:solidFill>
                <a:effectLst/>
                <a:latin typeface="+mn-lt"/>
                <a:ea typeface="+mn-ea"/>
                <a:cs typeface="+mn-cs"/>
              </a:rPr>
              <a:t>), facilities that are rural (Urbanicity2), and facilities in certain networks (Network) tend to experience a lower SRR. It appears counterintuitive that facilities with smaller staffs have better performance, but it is likely that facilities that are smaller simply tend to perform better. These demographic data are certainly not causal with respect to SRR; it is more likely that these underlying demographic variables are responsible for both poor performance on biological metrics and on SRR. It might be advantageous, at the risk of stating the obvious, for owners of dialysis facilities to invest in their facilities in lower-income areas in order to improve patient care and facility performance as assessed by SRR.</a:t>
            </a:r>
          </a:p>
        </p:txBody>
      </p:sp>
      <p:sp>
        <p:nvSpPr>
          <p:cNvPr id="4" name="Slide Number Placeholder 3"/>
          <p:cNvSpPr>
            <a:spLocks noGrp="1"/>
          </p:cNvSpPr>
          <p:nvPr>
            <p:ph type="sldNum" sz="quarter" idx="5"/>
          </p:nvPr>
        </p:nvSpPr>
        <p:spPr/>
        <p:txBody>
          <a:bodyPr/>
          <a:lstStyle/>
          <a:p>
            <a:fld id="{B72FA342-BCEB-2A4A-AD03-A7CCAB97AD27}" type="slidenum">
              <a:rPr lang="en-US" smtClean="0"/>
              <a:t>18</a:t>
            </a:fld>
            <a:endParaRPr lang="en-US"/>
          </a:p>
        </p:txBody>
      </p:sp>
    </p:spTree>
    <p:extLst>
      <p:ext uri="{BB962C8B-B14F-4D97-AF65-F5344CB8AC3E}">
        <p14:creationId xmlns:p14="http://schemas.microsoft.com/office/powerpoint/2010/main" val="1906518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Overall, the variability in the data is such that it is extremely difficult to fit any model that predicts SRR with any reasonable efficiency. For example, with a cutoff of 1.2072 no decision trees were found that raised the classification accuracy of SRR over that of a null model. Individual patients already represent a great deal of variability, and when adding across patients at the facility level it seems that the variability becomes so great that it remains possible to identify some trends but becomes nearly impossible to predict new cases with any useful accuracy. Moving forward, both for simplicity of prediction and to reduce some of the variability, it might be useful to investigate how variables describing similar measurements might be grouped. For example, some linear or nonlinear combination of the variables </a:t>
            </a:r>
            <a:r>
              <a:rPr lang="en-US" sz="1200" kern="1200" dirty="0" err="1">
                <a:solidFill>
                  <a:schemeClr val="tx1"/>
                </a:solidFill>
                <a:effectLst/>
                <a:latin typeface="+mn-lt"/>
                <a:ea typeface="+mn-ea"/>
                <a:cs typeface="+mn-cs"/>
              </a:rPr>
              <a:t>AvgHemoglobin</a:t>
            </a:r>
            <a:r>
              <a:rPr lang="en-US" sz="1200" kern="1200" dirty="0">
                <a:solidFill>
                  <a:schemeClr val="tx1"/>
                </a:solidFill>
                <a:effectLst/>
                <a:latin typeface="+mn-lt"/>
                <a:ea typeface="+mn-ea"/>
                <a:cs typeface="+mn-cs"/>
              </a:rPr>
              <a:t>, PctgHemoglobin10, PctgHemoglobin10t11, PctgHemoglobin11t12, PctgHemoglobin12, and </a:t>
            </a:r>
            <a:r>
              <a:rPr lang="en-US" sz="1200" kern="1200" dirty="0" err="1">
                <a:solidFill>
                  <a:schemeClr val="tx1"/>
                </a:solidFill>
                <a:effectLst/>
                <a:latin typeface="+mn-lt"/>
                <a:ea typeface="+mn-ea"/>
                <a:cs typeface="+mn-cs"/>
              </a:rPr>
              <a:t>PctgESAPrescribed</a:t>
            </a:r>
            <a:r>
              <a:rPr lang="en-US" sz="1200" kern="1200" dirty="0">
                <a:solidFill>
                  <a:schemeClr val="tx1"/>
                </a:solidFill>
                <a:effectLst/>
                <a:latin typeface="+mn-lt"/>
                <a:ea typeface="+mn-ea"/>
                <a:cs typeface="+mn-cs"/>
              </a:rPr>
              <a:t> might be added to the model as a measure of overall patient health as it relates to hemoglobin/anemia.</a:t>
            </a:r>
          </a:p>
        </p:txBody>
      </p:sp>
      <p:sp>
        <p:nvSpPr>
          <p:cNvPr id="4" name="Slide Number Placeholder 3"/>
          <p:cNvSpPr>
            <a:spLocks noGrp="1"/>
          </p:cNvSpPr>
          <p:nvPr>
            <p:ph type="sldNum" sz="quarter" idx="5"/>
          </p:nvPr>
        </p:nvSpPr>
        <p:spPr/>
        <p:txBody>
          <a:bodyPr/>
          <a:lstStyle/>
          <a:p>
            <a:fld id="{B72FA342-BCEB-2A4A-AD03-A7CCAB97AD27}" type="slidenum">
              <a:rPr lang="en-US" smtClean="0"/>
              <a:t>19</a:t>
            </a:fld>
            <a:endParaRPr lang="en-US"/>
          </a:p>
        </p:txBody>
      </p:sp>
    </p:spTree>
    <p:extLst>
      <p:ext uri="{BB962C8B-B14F-4D97-AF65-F5344CB8AC3E}">
        <p14:creationId xmlns:p14="http://schemas.microsoft.com/office/powerpoint/2010/main" val="3962107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72FA342-BCEB-2A4A-AD03-A7CCAB97AD27}" type="slidenum">
              <a:rPr lang="en-US" smtClean="0"/>
              <a:t>20</a:t>
            </a:fld>
            <a:endParaRPr lang="en-US"/>
          </a:p>
        </p:txBody>
      </p:sp>
    </p:spTree>
    <p:extLst>
      <p:ext uri="{BB962C8B-B14F-4D97-AF65-F5344CB8AC3E}">
        <p14:creationId xmlns:p14="http://schemas.microsoft.com/office/powerpoint/2010/main" val="1011589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lasso performs better for variable selection, while the elastic net takes into account collinearity as well; it therefore generally provides solutions that are not as sparse as with lasso regression. The elastic net chooses 3 extra variables not chosen by the lasso. To provide a sparser model, only variables chosen by both methods were kept in the model.</a:t>
            </a:r>
          </a:p>
        </p:txBody>
      </p:sp>
      <p:sp>
        <p:nvSpPr>
          <p:cNvPr id="4" name="Slide Number Placeholder 3"/>
          <p:cNvSpPr>
            <a:spLocks noGrp="1"/>
          </p:cNvSpPr>
          <p:nvPr>
            <p:ph type="sldNum" sz="quarter" idx="5"/>
          </p:nvPr>
        </p:nvSpPr>
        <p:spPr/>
        <p:txBody>
          <a:bodyPr/>
          <a:lstStyle/>
          <a:p>
            <a:fld id="{B72FA342-BCEB-2A4A-AD03-A7CCAB97AD27}" type="slidenum">
              <a:rPr lang="en-US" smtClean="0"/>
              <a:t>5</a:t>
            </a:fld>
            <a:endParaRPr lang="en-US"/>
          </a:p>
        </p:txBody>
      </p:sp>
    </p:spTree>
    <p:extLst>
      <p:ext uri="{BB962C8B-B14F-4D97-AF65-F5344CB8AC3E}">
        <p14:creationId xmlns:p14="http://schemas.microsoft.com/office/powerpoint/2010/main" val="1702083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Overall, this tree does not appear to be a very strong classifier, as the most homogeneous terminal node contains less than 70% 0’s. However, it is interesting that </a:t>
            </a:r>
            <a:r>
              <a:rPr lang="en-US" sz="1200" kern="1200" dirty="0" err="1">
                <a:solidFill>
                  <a:schemeClr val="tx1"/>
                </a:solidFill>
                <a:effectLst/>
                <a:latin typeface="+mn-lt"/>
                <a:ea typeface="+mn-ea"/>
                <a:cs typeface="+mn-cs"/>
              </a:rPr>
              <a:t>PctgBlack</a:t>
            </a:r>
            <a:r>
              <a:rPr lang="en-US" sz="1200" kern="1200" dirty="0">
                <a:solidFill>
                  <a:schemeClr val="tx1"/>
                </a:solidFill>
                <a:effectLst/>
                <a:latin typeface="+mn-lt"/>
                <a:ea typeface="+mn-ea"/>
                <a:cs typeface="+mn-cs"/>
              </a:rPr>
              <a:t> is the only variable necessary to make the strongest classification, suggesting at the relative importance of this variable.</a:t>
            </a:r>
            <a:endParaRPr lang="en-US" dirty="0"/>
          </a:p>
        </p:txBody>
      </p:sp>
      <p:sp>
        <p:nvSpPr>
          <p:cNvPr id="4" name="Slide Number Placeholder 3"/>
          <p:cNvSpPr>
            <a:spLocks noGrp="1"/>
          </p:cNvSpPr>
          <p:nvPr>
            <p:ph type="sldNum" sz="quarter" idx="5"/>
          </p:nvPr>
        </p:nvSpPr>
        <p:spPr/>
        <p:txBody>
          <a:bodyPr/>
          <a:lstStyle/>
          <a:p>
            <a:fld id="{B72FA342-BCEB-2A4A-AD03-A7CCAB97AD27}" type="slidenum">
              <a:rPr lang="en-US" smtClean="0"/>
              <a:t>6</a:t>
            </a:fld>
            <a:endParaRPr lang="en-US"/>
          </a:p>
        </p:txBody>
      </p:sp>
    </p:spTree>
    <p:extLst>
      <p:ext uri="{BB962C8B-B14F-4D97-AF65-F5344CB8AC3E}">
        <p14:creationId xmlns:p14="http://schemas.microsoft.com/office/powerpoint/2010/main" val="3373429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tree appears to be a stronger classifier, as several of the terminal nodes are more homogeneous, being composed of at least 70% 0’s or 1’s; however, the performance of this tree is actually worse, with an accuracy of 0.5819. It is also notable that although this tree is larger, only 2 of the 4 variables appearing in the CART appear in this tree.</a:t>
            </a:r>
          </a:p>
        </p:txBody>
      </p:sp>
      <p:sp>
        <p:nvSpPr>
          <p:cNvPr id="4" name="Slide Number Placeholder 3"/>
          <p:cNvSpPr>
            <a:spLocks noGrp="1"/>
          </p:cNvSpPr>
          <p:nvPr>
            <p:ph type="sldNum" sz="quarter" idx="5"/>
          </p:nvPr>
        </p:nvSpPr>
        <p:spPr/>
        <p:txBody>
          <a:bodyPr/>
          <a:lstStyle/>
          <a:p>
            <a:fld id="{B72FA342-BCEB-2A4A-AD03-A7CCAB97AD27}" type="slidenum">
              <a:rPr lang="en-US" smtClean="0"/>
              <a:t>7</a:t>
            </a:fld>
            <a:endParaRPr lang="en-US"/>
          </a:p>
        </p:txBody>
      </p:sp>
    </p:spTree>
    <p:extLst>
      <p:ext uri="{BB962C8B-B14F-4D97-AF65-F5344CB8AC3E}">
        <p14:creationId xmlns:p14="http://schemas.microsoft.com/office/powerpoint/2010/main" val="931256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variable importance values from running a CART random forest with cutoff 1 are shown in figure 4. This model demonstrates perfect classification accuracy, but the 10-fold cross-validated classification accuracy of 0.5857 is comparable to that of the individual trees. </a:t>
            </a:r>
            <a:r>
              <a:rPr lang="en-US" sz="1200" kern="1200" dirty="0" err="1">
                <a:solidFill>
                  <a:schemeClr val="tx1"/>
                </a:solidFill>
                <a:effectLst/>
                <a:latin typeface="+mn-lt"/>
                <a:ea typeface="+mn-ea"/>
                <a:cs typeface="+mn-cs"/>
              </a:rPr>
              <a:t>PctgBlack</a:t>
            </a:r>
            <a:r>
              <a:rPr lang="en-US" sz="1200" kern="1200" dirty="0">
                <a:solidFill>
                  <a:schemeClr val="tx1"/>
                </a:solidFill>
                <a:effectLst/>
                <a:latin typeface="+mn-lt"/>
                <a:ea typeface="+mn-ea"/>
                <a:cs typeface="+mn-cs"/>
              </a:rPr>
              <a:t> is assigned the highest variable importance score, in agreement with its demonstrated importance in the individual CART. The only other variables with VIP scores over 50 are PctgHemoglobin10 and </a:t>
            </a:r>
            <a:r>
              <a:rPr lang="en-US" sz="1200" kern="1200" dirty="0" err="1">
                <a:solidFill>
                  <a:schemeClr val="tx1"/>
                </a:solidFill>
                <a:effectLst/>
                <a:latin typeface="+mn-lt"/>
                <a:ea typeface="+mn-ea"/>
                <a:cs typeface="+mn-cs"/>
              </a:rPr>
              <a:t>PctgKtVOther</a:t>
            </a:r>
            <a:r>
              <a:rPr lang="en-US" sz="1200" kern="1200" dirty="0">
                <a:solidFill>
                  <a:schemeClr val="tx1"/>
                </a:solidFill>
                <a:effectLst/>
                <a:latin typeface="+mn-lt"/>
                <a:ea typeface="+mn-ea"/>
                <a:cs typeface="+mn-cs"/>
              </a:rPr>
              <a:t>, both biological markers.</a:t>
            </a:r>
            <a:endParaRPr lang="en-US" dirty="0"/>
          </a:p>
        </p:txBody>
      </p:sp>
      <p:sp>
        <p:nvSpPr>
          <p:cNvPr id="4" name="Slide Number Placeholder 3"/>
          <p:cNvSpPr>
            <a:spLocks noGrp="1"/>
          </p:cNvSpPr>
          <p:nvPr>
            <p:ph type="sldNum" sz="quarter" idx="5"/>
          </p:nvPr>
        </p:nvSpPr>
        <p:spPr/>
        <p:txBody>
          <a:bodyPr/>
          <a:lstStyle/>
          <a:p>
            <a:fld id="{B72FA342-BCEB-2A4A-AD03-A7CCAB97AD27}" type="slidenum">
              <a:rPr lang="en-US" smtClean="0"/>
              <a:t>8</a:t>
            </a:fld>
            <a:endParaRPr lang="en-US"/>
          </a:p>
        </p:txBody>
      </p:sp>
    </p:spTree>
    <p:extLst>
      <p:ext uri="{BB962C8B-B14F-4D97-AF65-F5344CB8AC3E}">
        <p14:creationId xmlns:p14="http://schemas.microsoft.com/office/powerpoint/2010/main" val="1949419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relative influence of each variable is shown in figure 5; the variable with the highest relative influence is Network, a geographic factor variable not yet selected by any other algorithm. The following 6 variables in terms of influence were all chosen by other methods.</a:t>
            </a:r>
            <a:r>
              <a:rPr lang="en-US" dirty="0">
                <a:effectLst/>
              </a:rPr>
              <a:t> </a:t>
            </a:r>
            <a:endParaRPr lang="en-US" dirty="0"/>
          </a:p>
        </p:txBody>
      </p:sp>
      <p:sp>
        <p:nvSpPr>
          <p:cNvPr id="4" name="Slide Number Placeholder 3"/>
          <p:cNvSpPr>
            <a:spLocks noGrp="1"/>
          </p:cNvSpPr>
          <p:nvPr>
            <p:ph type="sldNum" sz="quarter" idx="5"/>
          </p:nvPr>
        </p:nvSpPr>
        <p:spPr/>
        <p:txBody>
          <a:bodyPr/>
          <a:lstStyle/>
          <a:p>
            <a:fld id="{B72FA342-BCEB-2A4A-AD03-A7CCAB97AD27}" type="slidenum">
              <a:rPr lang="en-US" smtClean="0"/>
              <a:t>9</a:t>
            </a:fld>
            <a:endParaRPr lang="en-US"/>
          </a:p>
        </p:txBody>
      </p:sp>
    </p:spTree>
    <p:extLst>
      <p:ext uri="{BB962C8B-B14F-4D97-AF65-F5344CB8AC3E}">
        <p14:creationId xmlns:p14="http://schemas.microsoft.com/office/powerpoint/2010/main" val="1918259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variable interactions are shown in figure 6 and reveal strong interactions between Network and five other variables (</a:t>
            </a:r>
            <a:r>
              <a:rPr lang="en-US" sz="1200" kern="1200" dirty="0" err="1">
                <a:solidFill>
                  <a:schemeClr val="tx1"/>
                </a:solidFill>
                <a:effectLst/>
                <a:latin typeface="+mn-lt"/>
                <a:ea typeface="+mn-ea"/>
                <a:cs typeface="+mn-cs"/>
              </a:rPr>
              <a:t>PctgFluVaccine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AvgKtV</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AvgHemoglobin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PctgFistula</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TotalStaff</a:t>
            </a:r>
            <a:r>
              <a:rPr lang="en-US" sz="1200" kern="1200" dirty="0">
                <a:solidFill>
                  <a:schemeClr val="tx1"/>
                </a:solidFill>
                <a:effectLst/>
                <a:latin typeface="+mn-lt"/>
                <a:ea typeface="+mn-ea"/>
                <a:cs typeface="+mn-cs"/>
              </a:rPr>
              <a:t>), perhaps explaining the apparent incongruity between the relative influence of Network and its absence in any variable selection procedure.</a:t>
            </a:r>
            <a:endParaRPr lang="en-US" dirty="0"/>
          </a:p>
        </p:txBody>
      </p:sp>
      <p:sp>
        <p:nvSpPr>
          <p:cNvPr id="4" name="Slide Number Placeholder 3"/>
          <p:cNvSpPr>
            <a:spLocks noGrp="1"/>
          </p:cNvSpPr>
          <p:nvPr>
            <p:ph type="sldNum" sz="quarter" idx="5"/>
          </p:nvPr>
        </p:nvSpPr>
        <p:spPr/>
        <p:txBody>
          <a:bodyPr/>
          <a:lstStyle/>
          <a:p>
            <a:fld id="{B72FA342-BCEB-2A4A-AD03-A7CCAB97AD27}" type="slidenum">
              <a:rPr lang="en-US" smtClean="0"/>
              <a:t>10</a:t>
            </a:fld>
            <a:endParaRPr lang="en-US"/>
          </a:p>
        </p:txBody>
      </p:sp>
    </p:spTree>
    <p:extLst>
      <p:ext uri="{BB962C8B-B14F-4D97-AF65-F5344CB8AC3E}">
        <p14:creationId xmlns:p14="http://schemas.microsoft.com/office/powerpoint/2010/main" val="3203199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CART decision tree for predicting SRR with a cutoff of 1.2072 is shown in figure 8. The tree has only one node, so the accuracy of the tree is the same as the proportion of 0’s in the response, 0.7999.</a:t>
            </a:r>
            <a:r>
              <a:rPr lang="en-US" dirty="0">
                <a:effectLst/>
              </a:rPr>
              <a:t> </a:t>
            </a:r>
            <a:endParaRPr lang="en-US" dirty="0"/>
          </a:p>
        </p:txBody>
      </p:sp>
      <p:sp>
        <p:nvSpPr>
          <p:cNvPr id="4" name="Slide Number Placeholder 3"/>
          <p:cNvSpPr>
            <a:spLocks noGrp="1"/>
          </p:cNvSpPr>
          <p:nvPr>
            <p:ph type="sldNum" sz="quarter" idx="5"/>
          </p:nvPr>
        </p:nvSpPr>
        <p:spPr/>
        <p:txBody>
          <a:bodyPr/>
          <a:lstStyle/>
          <a:p>
            <a:fld id="{B72FA342-BCEB-2A4A-AD03-A7CCAB97AD27}" type="slidenum">
              <a:rPr lang="en-US" smtClean="0"/>
              <a:t>11</a:t>
            </a:fld>
            <a:endParaRPr lang="en-US"/>
          </a:p>
        </p:txBody>
      </p:sp>
    </p:spTree>
    <p:extLst>
      <p:ext uri="{BB962C8B-B14F-4D97-AF65-F5344CB8AC3E}">
        <p14:creationId xmlns:p14="http://schemas.microsoft.com/office/powerpoint/2010/main" val="882086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conditional inference tree for predicting with a cutoff of 1.2072 is shown in figure 9. Although this tree is allowed to grow to 15 nodes, the accuracy is identical to that of the previous one-node tree (0.7999).</a:t>
            </a:r>
          </a:p>
        </p:txBody>
      </p:sp>
      <p:sp>
        <p:nvSpPr>
          <p:cNvPr id="4" name="Slide Number Placeholder 3"/>
          <p:cNvSpPr>
            <a:spLocks noGrp="1"/>
          </p:cNvSpPr>
          <p:nvPr>
            <p:ph type="sldNum" sz="quarter" idx="5"/>
          </p:nvPr>
        </p:nvSpPr>
        <p:spPr/>
        <p:txBody>
          <a:bodyPr/>
          <a:lstStyle/>
          <a:p>
            <a:fld id="{B72FA342-BCEB-2A4A-AD03-A7CCAB97AD27}" type="slidenum">
              <a:rPr lang="en-US" smtClean="0"/>
              <a:t>12</a:t>
            </a:fld>
            <a:endParaRPr lang="en-US"/>
          </a:p>
        </p:txBody>
      </p:sp>
    </p:spTree>
    <p:extLst>
      <p:ext uri="{BB962C8B-B14F-4D97-AF65-F5344CB8AC3E}">
        <p14:creationId xmlns:p14="http://schemas.microsoft.com/office/powerpoint/2010/main" val="12393544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600200"/>
            <a:ext cx="7772400" cy="1828801"/>
          </a:xfrm>
        </p:spPr>
        <p:txBody>
          <a:bodyPr>
            <a:noAutofit/>
          </a:bodyPr>
          <a:lstStyle>
            <a:lvl1pPr algn="l">
              <a:defRPr sz="5400">
                <a:solidFill>
                  <a:schemeClr val="bg1"/>
                </a:solidFill>
              </a:defRPr>
            </a:lvl1pPr>
          </a:lstStyle>
          <a:p>
            <a:r>
              <a:rPr lang="en-US" dirty="0"/>
              <a:t>Click to edit Master </a:t>
            </a:r>
            <a:br>
              <a:rPr lang="en-US" dirty="0"/>
            </a:br>
            <a:r>
              <a:rPr lang="en-US" dirty="0"/>
              <a:t>title style</a:t>
            </a:r>
          </a:p>
        </p:txBody>
      </p:sp>
      <p:sp>
        <p:nvSpPr>
          <p:cNvPr id="3" name="Subtitle 2"/>
          <p:cNvSpPr>
            <a:spLocks noGrp="1"/>
          </p:cNvSpPr>
          <p:nvPr>
            <p:ph type="subTitle" idx="1"/>
          </p:nvPr>
        </p:nvSpPr>
        <p:spPr>
          <a:xfrm>
            <a:off x="685800" y="3581400"/>
            <a:ext cx="7772400" cy="1219199"/>
          </a:xfrm>
        </p:spPr>
        <p:txBody>
          <a:bodyPr>
            <a:normAutofit/>
          </a:bodyPr>
          <a:lstStyle>
            <a:lvl1pPr marL="0" indent="0" algn="l">
              <a:buNone/>
              <a:defRPr sz="2400">
                <a:solidFill>
                  <a:srgbClr val="F1E48E"/>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Footer Placeholder 4"/>
          <p:cNvSpPr>
            <a:spLocks noGrp="1"/>
          </p:cNvSpPr>
          <p:nvPr>
            <p:ph type="ftr" sz="quarter" idx="11"/>
          </p:nvPr>
        </p:nvSpPr>
        <p:spPr>
          <a:xfrm>
            <a:off x="4572000" y="5791200"/>
            <a:ext cx="3886200" cy="365125"/>
          </a:xfrm>
        </p:spPr>
        <p:txBody>
          <a:bodyPr/>
          <a:lstStyle>
            <a:lvl1pPr algn="l">
              <a:defRPr b="0" i="0">
                <a:solidFill>
                  <a:schemeClr val="bg1"/>
                </a:solidFill>
                <a:latin typeface="Georgia"/>
                <a:cs typeface="Georgia"/>
              </a:defRPr>
            </a:lvl1pPr>
          </a:lstStyle>
          <a:p>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8C72D5-0FC5-1640-BF23-EA1B6B05CC1D}" type="datetimeFigureOut">
              <a:rPr lang="en-US" smtClean="0"/>
              <a:pPr/>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625E52-237D-C240-A74C-5906AC47E5C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200400"/>
            <a:ext cx="7772400" cy="2057400"/>
          </a:xfrm>
        </p:spPr>
        <p:txBody>
          <a:bodyPr anchor="t">
            <a:normAutofit/>
          </a:bodyPr>
          <a:lstStyle>
            <a:lvl1pPr algn="l">
              <a:defRPr sz="5400" b="0" i="0" cap="none">
                <a:latin typeface="Georgia"/>
                <a:cs typeface="Georgia"/>
              </a:defRPr>
            </a:lvl1pPr>
          </a:lstStyle>
          <a:p>
            <a:r>
              <a:rPr lang="en-US"/>
              <a:t>Click to edit Master title style</a:t>
            </a:r>
            <a:endParaRPr lang="en-US" dirty="0"/>
          </a:p>
        </p:txBody>
      </p:sp>
      <p:sp>
        <p:nvSpPr>
          <p:cNvPr id="3" name="Text Placeholder 2"/>
          <p:cNvSpPr>
            <a:spLocks noGrp="1"/>
          </p:cNvSpPr>
          <p:nvPr>
            <p:ph type="body" idx="1"/>
          </p:nvPr>
        </p:nvSpPr>
        <p:spPr>
          <a:xfrm>
            <a:off x="685800" y="381000"/>
            <a:ext cx="6781800" cy="977900"/>
          </a:xfrm>
        </p:spPr>
        <p:txBody>
          <a:bodyPr anchor="ctr"/>
          <a:lstStyle>
            <a:lvl1pPr marL="0" indent="0">
              <a:buNone/>
              <a:defRPr sz="2000">
                <a:solidFill>
                  <a:srgbClr val="002B5C"/>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22313" y="6356350"/>
            <a:ext cx="2133600" cy="365125"/>
          </a:xfrm>
        </p:spPr>
        <p:txBody>
          <a:bodyPr/>
          <a:lstStyle/>
          <a:p>
            <a:fld id="{D28C72D5-0FC5-1640-BF23-EA1B6B05CC1D}" type="datetimeFigureOut">
              <a:rPr lang="en-US" smtClean="0"/>
              <a:pPr/>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361113" y="6356350"/>
            <a:ext cx="2133600" cy="365125"/>
          </a:xfrm>
        </p:spPr>
        <p:txBody>
          <a:bodyPr/>
          <a:lstStyle/>
          <a:p>
            <a:fld id="{E9625E52-237D-C240-A74C-5906AC47E5C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8C72D5-0FC5-1640-BF23-EA1B6B05CC1D}" type="datetimeFigureOut">
              <a:rPr lang="en-US" smtClean="0"/>
              <a:pPr/>
              <a:t>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625E52-237D-C240-A74C-5906AC47E5C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0975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49512"/>
            <a:ext cx="4040188" cy="39068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80975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449512"/>
            <a:ext cx="4041775" cy="390683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8C72D5-0FC5-1640-BF23-EA1B6B05CC1D}" type="datetimeFigureOut">
              <a:rPr lang="en-US" smtClean="0"/>
              <a:pPr/>
              <a:t>12/9/19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625E52-237D-C240-A74C-5906AC47E5C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8C72D5-0FC5-1640-BF23-EA1B6B05CC1D}" type="datetimeFigureOut">
              <a:rPr lang="en-US" smtClean="0"/>
              <a:pPr/>
              <a:t>12/9/19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625E52-237D-C240-A74C-5906AC47E5C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8C72D5-0FC5-1640-BF23-EA1B6B05CC1D}" type="datetimeFigureOut">
              <a:rPr lang="en-US" smtClean="0"/>
              <a:pPr/>
              <a:t>12/9/19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625E52-237D-C240-A74C-5906AC47E5C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352550"/>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1676400"/>
            <a:ext cx="5111750" cy="44497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514600"/>
            <a:ext cx="3008313" cy="36115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8C72D5-0FC5-1640-BF23-EA1B6B05CC1D}" type="datetimeFigureOut">
              <a:rPr lang="en-US" smtClean="0"/>
              <a:pPr/>
              <a:t>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625E52-237D-C240-A74C-5906AC47E5C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2" y="5486400"/>
            <a:ext cx="5164932" cy="452438"/>
          </a:xfrm>
        </p:spPr>
        <p:txBody>
          <a:bodyPr anchor="b">
            <a:normAutofit/>
          </a:bodyPr>
          <a:lstStyle>
            <a:lvl1pPr algn="l">
              <a:defRPr sz="1800" b="1"/>
            </a:lvl1pPr>
          </a:lstStyle>
          <a:p>
            <a:r>
              <a:rPr lang="en-US"/>
              <a:t>Click to edit Master title style</a:t>
            </a:r>
            <a:endParaRPr lang="en-US" dirty="0"/>
          </a:p>
        </p:txBody>
      </p:sp>
      <p:sp>
        <p:nvSpPr>
          <p:cNvPr id="3" name="Picture Placeholder 2"/>
          <p:cNvSpPr>
            <a:spLocks noGrp="1"/>
          </p:cNvSpPr>
          <p:nvPr>
            <p:ph type="pic" idx="1"/>
          </p:nvPr>
        </p:nvSpPr>
        <p:spPr>
          <a:xfrm>
            <a:off x="2037556" y="1684734"/>
            <a:ext cx="5068888" cy="380166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941512" y="5938838"/>
            <a:ext cx="5164932" cy="30956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8C72D5-0FC5-1640-BF23-EA1B6B05CC1D}" type="datetimeFigureOut">
              <a:rPr lang="en-US" smtClean="0"/>
              <a:pPr/>
              <a:t>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625E52-237D-C240-A74C-5906AC47E5C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74638"/>
            <a:ext cx="73152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8600" y="1600200"/>
            <a:ext cx="8610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8600" y="6356350"/>
            <a:ext cx="2133600" cy="365125"/>
          </a:xfrm>
          <a:prstGeom prst="rect">
            <a:avLst/>
          </a:prstGeom>
        </p:spPr>
        <p:txBody>
          <a:bodyPr vert="horz" lIns="91440" tIns="45720" rIns="91440" bIns="45720" rtlCol="0" anchor="ctr"/>
          <a:lstStyle>
            <a:lvl1pPr algn="l">
              <a:defRPr sz="1200" b="0" i="0">
                <a:solidFill>
                  <a:schemeClr val="tx1">
                    <a:tint val="75000"/>
                  </a:schemeClr>
                </a:solidFill>
                <a:latin typeface="Arial"/>
                <a:cs typeface="Arial"/>
              </a:defRPr>
            </a:lvl1pPr>
          </a:lstStyle>
          <a:p>
            <a:fld id="{D28C72D5-0FC5-1640-BF23-EA1B6B05CC1D}" type="datetimeFigureOut">
              <a:rPr lang="en-US" smtClean="0"/>
              <a:pPr/>
              <a:t>12/9/19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6705600" y="6356350"/>
            <a:ext cx="2133600" cy="365125"/>
          </a:xfrm>
          <a:prstGeom prst="rect">
            <a:avLst/>
          </a:prstGeom>
        </p:spPr>
        <p:txBody>
          <a:bodyPr vert="horz" lIns="91440" tIns="45720" rIns="91440" bIns="45720" rtlCol="0" anchor="ctr"/>
          <a:lstStyle>
            <a:lvl1pPr algn="r">
              <a:defRPr sz="1200" b="0" i="0">
                <a:solidFill>
                  <a:schemeClr val="tx1">
                    <a:tint val="75000"/>
                  </a:schemeClr>
                </a:solidFill>
                <a:latin typeface="Arial"/>
                <a:cs typeface="Arial"/>
              </a:defRPr>
            </a:lvl1pPr>
          </a:lstStyle>
          <a:p>
            <a:fld id="{E9625E52-237D-C240-A74C-5906AC47E5C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txStyles>
    <p:titleStyle>
      <a:lvl1pPr algn="l" defTabSz="457200" rtl="0" eaLnBrk="1" latinLnBrk="0" hangingPunct="1">
        <a:spcBef>
          <a:spcPct val="0"/>
        </a:spcBef>
        <a:buNone/>
        <a:defRPr sz="4000" b="0" i="0" kern="1200">
          <a:solidFill>
            <a:srgbClr val="002B5C"/>
          </a:solidFill>
          <a:latin typeface="Georgia"/>
          <a:ea typeface="+mj-ea"/>
          <a:cs typeface="Georgia"/>
        </a:defRPr>
      </a:lvl1pPr>
    </p:titleStyle>
    <p:bodyStyle>
      <a:lvl1pPr marL="342900" indent="-342900" algn="l" defTabSz="457200" rtl="0" eaLnBrk="1" latinLnBrk="0" hangingPunct="1">
        <a:spcBef>
          <a:spcPct val="20000"/>
        </a:spcBef>
        <a:buFont typeface="Arial"/>
        <a:buChar char="•"/>
        <a:defRPr sz="2800" b="0" i="0" kern="1200">
          <a:solidFill>
            <a:srgbClr val="002B5C"/>
          </a:solidFill>
          <a:latin typeface="Arial"/>
          <a:ea typeface="+mn-ea"/>
          <a:cs typeface="Arial"/>
        </a:defRPr>
      </a:lvl1pPr>
      <a:lvl2pPr marL="742950" indent="-285750" algn="l" defTabSz="457200" rtl="0" eaLnBrk="1" latinLnBrk="0" hangingPunct="1">
        <a:spcBef>
          <a:spcPct val="20000"/>
        </a:spcBef>
        <a:buFont typeface="Arial"/>
        <a:buChar char="–"/>
        <a:defRPr sz="2400" b="0" i="0" kern="1200">
          <a:solidFill>
            <a:srgbClr val="002B5C"/>
          </a:solidFill>
          <a:latin typeface="Georgia"/>
          <a:ea typeface="+mn-ea"/>
          <a:cs typeface="Georgia"/>
        </a:defRPr>
      </a:lvl2pPr>
      <a:lvl3pPr marL="1143000" indent="-228600" algn="l" defTabSz="457200" rtl="0" eaLnBrk="1" latinLnBrk="0" hangingPunct="1">
        <a:spcBef>
          <a:spcPct val="20000"/>
        </a:spcBef>
        <a:buFont typeface="Arial"/>
        <a:buChar char="•"/>
        <a:defRPr sz="1800" b="0" i="0" kern="1200">
          <a:solidFill>
            <a:srgbClr val="002B5C"/>
          </a:solidFill>
          <a:latin typeface="Arial"/>
          <a:ea typeface="+mn-ea"/>
          <a:cs typeface="Arial"/>
        </a:defRPr>
      </a:lvl3pPr>
      <a:lvl4pPr marL="1600200" indent="-228600" algn="l" defTabSz="457200" rtl="0" eaLnBrk="1" latinLnBrk="0" hangingPunct="1">
        <a:spcBef>
          <a:spcPct val="20000"/>
        </a:spcBef>
        <a:buFont typeface="Arial"/>
        <a:buChar char="–"/>
        <a:defRPr sz="1400" b="0" i="0" kern="1200">
          <a:solidFill>
            <a:srgbClr val="002B5C"/>
          </a:solidFill>
          <a:latin typeface="Georgia"/>
          <a:ea typeface="+mn-ea"/>
          <a:cs typeface="Georgia"/>
        </a:defRPr>
      </a:lvl4pPr>
      <a:lvl5pPr marL="2057400" indent="-228600" algn="l" defTabSz="457200" rtl="0" eaLnBrk="1" latinLnBrk="0" hangingPunct="1">
        <a:spcBef>
          <a:spcPct val="20000"/>
        </a:spcBef>
        <a:buFont typeface="Arial"/>
        <a:buChar char="»"/>
        <a:defRPr sz="1200" b="0" i="0" kern="1200">
          <a:solidFill>
            <a:srgbClr val="002B5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file:////var/folders/b3/z0znxsd956x0511qdqkyx8380000gn/T/com.microsoft.Word/WebArchiveCopyPasteTempFiles/plot_zoom_png%3fwidth=1280&amp;height=709"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file:////var/folders/b3/z0znxsd956x0511qdqkyx8380000gn/T/com.microsoft.Word/WebArchiveCopyPasteTempFiles/plot_zoom_png%3fwidth=1280&amp;height=709"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file:////var/folders/b3/z0znxsd956x0511qdqkyx8380000gn/T/com.microsoft.Word/WebArchiveCopyPasteTempFiles/plot_zoom_png%3fwidth=1280&amp;height=70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solidFill>
                  <a:srgbClr val="B29142"/>
                </a:solidFill>
              </a:rPr>
              <a:t>Analysis of the Factors Influencing Standardized Readmission Ratio (SRR) at Dialysis Facilities in the United States</a:t>
            </a:r>
          </a:p>
        </p:txBody>
      </p:sp>
      <p:sp>
        <p:nvSpPr>
          <p:cNvPr id="3" name="Subtitle 2"/>
          <p:cNvSpPr>
            <a:spLocks noGrp="1"/>
          </p:cNvSpPr>
          <p:nvPr>
            <p:ph type="subTitle" idx="1"/>
          </p:nvPr>
        </p:nvSpPr>
        <p:spPr/>
        <p:txBody>
          <a:bodyPr/>
          <a:lstStyle/>
          <a:p>
            <a:r>
              <a:rPr lang="en-US" dirty="0">
                <a:solidFill>
                  <a:srgbClr val="0C223F"/>
                </a:solidFill>
              </a:rPr>
              <a:t>Nicholas </a:t>
            </a:r>
            <a:r>
              <a:rPr lang="en-US" dirty="0" err="1">
                <a:solidFill>
                  <a:srgbClr val="0C223F"/>
                </a:solidFill>
              </a:rPr>
              <a:t>Milikich</a:t>
            </a:r>
            <a:endParaRPr lang="en-US" dirty="0">
              <a:solidFill>
                <a:srgbClr val="0C223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55A7-FA9F-7B42-9641-0E6CA5B4255F}"/>
              </a:ext>
            </a:extLst>
          </p:cNvPr>
          <p:cNvSpPr>
            <a:spLocks noGrp="1"/>
          </p:cNvSpPr>
          <p:nvPr>
            <p:ph type="title"/>
          </p:nvPr>
        </p:nvSpPr>
        <p:spPr/>
        <p:txBody>
          <a:bodyPr>
            <a:normAutofit fontScale="90000"/>
          </a:bodyPr>
          <a:lstStyle/>
          <a:p>
            <a:r>
              <a:rPr lang="en-US" dirty="0"/>
              <a:t>Variable Interactions from Boosting, Cutoff 1</a:t>
            </a:r>
          </a:p>
        </p:txBody>
      </p:sp>
      <p:pic>
        <p:nvPicPr>
          <p:cNvPr id="4" name="Picture 3">
            <a:extLst>
              <a:ext uri="{FF2B5EF4-FFF2-40B4-BE49-F238E27FC236}">
                <a16:creationId xmlns:a16="http://schemas.microsoft.com/office/drawing/2014/main" id="{36E8A47F-D929-BC43-A58A-1CD07C4AAA9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376" t="66735" r="83047" b="20410"/>
          <a:stretch/>
        </p:blipFill>
        <p:spPr bwMode="auto">
          <a:xfrm>
            <a:off x="249409" y="1910927"/>
            <a:ext cx="3642523" cy="3414310"/>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85BD71FA-91E2-A74B-9768-3D952AE4CF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857" t="66735" r="64786" b="20410"/>
          <a:stretch/>
        </p:blipFill>
        <p:spPr bwMode="auto">
          <a:xfrm>
            <a:off x="3848100" y="1905000"/>
            <a:ext cx="5257800" cy="3420237"/>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A63E98F9-BC7F-A74F-BA52-A31C46975437}"/>
              </a:ext>
            </a:extLst>
          </p:cNvPr>
          <p:cNvSpPr txBox="1"/>
          <p:nvPr/>
        </p:nvSpPr>
        <p:spPr>
          <a:xfrm>
            <a:off x="124704" y="5592583"/>
            <a:ext cx="8894591"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0C223F"/>
                </a:solidFill>
                <a:latin typeface="Arial" panose="020B0604020202020204" pitchFamily="34" charset="0"/>
                <a:cs typeface="Arial" panose="020B0604020202020204" pitchFamily="34" charset="0"/>
              </a:rPr>
              <a:t>Strong interactions between Network and 5 other variables</a:t>
            </a:r>
          </a:p>
          <a:p>
            <a:pPr marL="342900" indent="-342900">
              <a:buFont typeface="Arial" panose="020B0604020202020204" pitchFamily="34" charset="0"/>
              <a:buChar char="•"/>
            </a:pPr>
            <a:r>
              <a:rPr lang="en-US" sz="2400" dirty="0">
                <a:solidFill>
                  <a:srgbClr val="0C223F"/>
                </a:solidFill>
                <a:latin typeface="Arial" panose="020B0604020202020204" pitchFamily="34" charset="0"/>
                <a:cs typeface="Arial" panose="020B0604020202020204" pitchFamily="34" charset="0"/>
              </a:rPr>
              <a:t>Consistent with high importance but absence from selection</a:t>
            </a:r>
          </a:p>
        </p:txBody>
      </p:sp>
    </p:spTree>
    <p:extLst>
      <p:ext uri="{BB962C8B-B14F-4D97-AF65-F5344CB8AC3E}">
        <p14:creationId xmlns:p14="http://schemas.microsoft.com/office/powerpoint/2010/main" val="182158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74640-0C9D-D545-A366-41F3198C7EC5}"/>
              </a:ext>
            </a:extLst>
          </p:cNvPr>
          <p:cNvSpPr>
            <a:spLocks noGrp="1"/>
          </p:cNvSpPr>
          <p:nvPr>
            <p:ph type="title"/>
          </p:nvPr>
        </p:nvSpPr>
        <p:spPr/>
        <p:txBody>
          <a:bodyPr/>
          <a:lstStyle/>
          <a:p>
            <a:r>
              <a:rPr lang="en-US" dirty="0"/>
              <a:t>CART Cutoff 1.2072</a:t>
            </a:r>
          </a:p>
        </p:txBody>
      </p:sp>
      <p:sp>
        <p:nvSpPr>
          <p:cNvPr id="4" name="Rectangle 2">
            <a:extLst>
              <a:ext uri="{FF2B5EF4-FFF2-40B4-BE49-F238E27FC236}">
                <a16:creationId xmlns:a16="http://schemas.microsoft.com/office/drawing/2014/main" id="{D5D01A8B-19C3-D54C-8837-668CBB0CE81D}"/>
              </a:ext>
            </a:extLst>
          </p:cNvPr>
          <p:cNvSpPr>
            <a:spLocks noChangeArrowheads="1"/>
          </p:cNvSpPr>
          <p:nvPr/>
        </p:nvSpPr>
        <p:spPr bwMode="auto">
          <a:xfrm>
            <a:off x="1523999" y="1861867"/>
            <a:ext cx="96129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D07D9F63-50C5-994F-BDB9-54210B3EAD27}"/>
              </a:ext>
            </a:extLst>
          </p:cNvPr>
          <p:cNvPicPr>
            <a:picLocks noChangeAspect="1"/>
          </p:cNvPicPr>
          <p:nvPr/>
        </p:nvPicPr>
        <p:blipFill>
          <a:blip r:embed="rId3"/>
          <a:stretch>
            <a:fillRect/>
          </a:stretch>
        </p:blipFill>
        <p:spPr>
          <a:xfrm>
            <a:off x="610398" y="1748789"/>
            <a:ext cx="6110018" cy="4815523"/>
          </a:xfrm>
          <a:prstGeom prst="rect">
            <a:avLst/>
          </a:prstGeom>
        </p:spPr>
      </p:pic>
      <p:sp>
        <p:nvSpPr>
          <p:cNvPr id="5" name="TextBox 4">
            <a:extLst>
              <a:ext uri="{FF2B5EF4-FFF2-40B4-BE49-F238E27FC236}">
                <a16:creationId xmlns:a16="http://schemas.microsoft.com/office/drawing/2014/main" id="{DC6C1A92-1021-2943-A9D9-B27BE1ABBED5}"/>
              </a:ext>
            </a:extLst>
          </p:cNvPr>
          <p:cNvSpPr txBox="1"/>
          <p:nvPr/>
        </p:nvSpPr>
        <p:spPr>
          <a:xfrm>
            <a:off x="6720416" y="3371720"/>
            <a:ext cx="2423584" cy="1569660"/>
          </a:xfrm>
          <a:prstGeom prst="rect">
            <a:avLst/>
          </a:prstGeom>
          <a:noFill/>
        </p:spPr>
        <p:txBody>
          <a:bodyPr wrap="square" rtlCol="0">
            <a:spAutoFit/>
          </a:bodyPr>
          <a:lstStyle/>
          <a:p>
            <a:r>
              <a:rPr lang="en-US" sz="2400" dirty="0">
                <a:solidFill>
                  <a:srgbClr val="0C223F"/>
                </a:solidFill>
                <a:latin typeface="Arial" panose="020B0604020202020204" pitchFamily="34" charset="0"/>
                <a:cs typeface="Arial" panose="020B0604020202020204" pitchFamily="34" charset="0"/>
              </a:rPr>
              <a:t>Accuracy 0.7999</a:t>
            </a:r>
          </a:p>
          <a:p>
            <a:endParaRPr lang="en-US" sz="2400" dirty="0">
              <a:solidFill>
                <a:srgbClr val="0C223F"/>
              </a:solidFill>
              <a:latin typeface="Arial" panose="020B0604020202020204" pitchFamily="34" charset="0"/>
              <a:cs typeface="Arial" panose="020B0604020202020204" pitchFamily="34" charset="0"/>
            </a:endParaRPr>
          </a:p>
          <a:p>
            <a:r>
              <a:rPr lang="en-US" sz="2400" dirty="0">
                <a:solidFill>
                  <a:srgbClr val="0C223F"/>
                </a:solidFill>
                <a:latin typeface="Arial" panose="020B0604020202020204" pitchFamily="34" charset="0"/>
                <a:cs typeface="Arial" panose="020B0604020202020204" pitchFamily="34" charset="0"/>
              </a:rPr>
              <a:t>Prop. 0’s 0.7999</a:t>
            </a:r>
          </a:p>
        </p:txBody>
      </p:sp>
    </p:spTree>
    <p:extLst>
      <p:ext uri="{BB962C8B-B14F-4D97-AF65-F5344CB8AC3E}">
        <p14:creationId xmlns:p14="http://schemas.microsoft.com/office/powerpoint/2010/main" val="3704081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4904-9D96-9F4E-BDA9-BEE94BB486F4}"/>
              </a:ext>
            </a:extLst>
          </p:cNvPr>
          <p:cNvSpPr>
            <a:spLocks noGrp="1"/>
          </p:cNvSpPr>
          <p:nvPr>
            <p:ph type="title"/>
          </p:nvPr>
        </p:nvSpPr>
        <p:spPr/>
        <p:txBody>
          <a:bodyPr>
            <a:normAutofit fontScale="90000"/>
          </a:bodyPr>
          <a:lstStyle/>
          <a:p>
            <a:r>
              <a:rPr lang="en-US" dirty="0"/>
              <a:t>Conditional Inference Tree Cutoff 1.2072</a:t>
            </a:r>
          </a:p>
        </p:txBody>
      </p:sp>
      <p:sp>
        <p:nvSpPr>
          <p:cNvPr id="4" name="Rectangle 2">
            <a:extLst>
              <a:ext uri="{FF2B5EF4-FFF2-40B4-BE49-F238E27FC236}">
                <a16:creationId xmlns:a16="http://schemas.microsoft.com/office/drawing/2014/main" id="{FE6A4D7C-4B94-E943-83FA-10B394557D58}"/>
              </a:ext>
            </a:extLst>
          </p:cNvPr>
          <p:cNvSpPr>
            <a:spLocks noChangeArrowheads="1"/>
          </p:cNvSpPr>
          <p:nvPr/>
        </p:nvSpPr>
        <p:spPr bwMode="auto">
          <a:xfrm>
            <a:off x="1757290" y="1419076"/>
            <a:ext cx="97780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813556CB-D4A0-054F-9CBB-AF05F9144CA6}"/>
              </a:ext>
            </a:extLst>
          </p:cNvPr>
          <p:cNvSpPr>
            <a:spLocks noChangeAspect="1" noChangeArrowheads="1"/>
          </p:cNvSpPr>
          <p:nvPr/>
        </p:nvSpPr>
        <p:spPr bwMode="auto">
          <a:xfrm>
            <a:off x="1295400" y="1668462"/>
            <a:ext cx="1008184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097" name="Picture 16" descr="/var/folders/b3/z0znxsd956x0511qdqkyx8380000gn/T/com.microsoft.Word/WebArchiveCopyPasteTempFiles/plot_zoom_png?width=1280&amp;height=709">
            <a:extLst>
              <a:ext uri="{FF2B5EF4-FFF2-40B4-BE49-F238E27FC236}">
                <a16:creationId xmlns:a16="http://schemas.microsoft.com/office/drawing/2014/main" id="{15ADEB36-0082-9F40-BADD-86BB46B32CA4}"/>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67216" y="1715619"/>
            <a:ext cx="6553200" cy="4914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554B296-3688-B44C-9397-5C4864D5A17B}"/>
              </a:ext>
            </a:extLst>
          </p:cNvPr>
          <p:cNvSpPr txBox="1"/>
          <p:nvPr/>
        </p:nvSpPr>
        <p:spPr>
          <a:xfrm>
            <a:off x="6720416" y="2649575"/>
            <a:ext cx="2423584" cy="3046988"/>
          </a:xfrm>
          <a:prstGeom prst="rect">
            <a:avLst/>
          </a:prstGeom>
          <a:noFill/>
        </p:spPr>
        <p:txBody>
          <a:bodyPr wrap="square" rtlCol="0">
            <a:spAutoFit/>
          </a:bodyPr>
          <a:lstStyle/>
          <a:p>
            <a:r>
              <a:rPr lang="en-US" sz="2400" dirty="0">
                <a:solidFill>
                  <a:srgbClr val="0C223F"/>
                </a:solidFill>
                <a:latin typeface="Arial" panose="020B0604020202020204" pitchFamily="34" charset="0"/>
                <a:cs typeface="Arial" panose="020B0604020202020204" pitchFamily="34" charset="0"/>
              </a:rPr>
              <a:t>Accuracy 0.7999</a:t>
            </a:r>
          </a:p>
          <a:p>
            <a:endParaRPr lang="en-US" sz="2400" dirty="0">
              <a:solidFill>
                <a:srgbClr val="0C223F"/>
              </a:solidFill>
              <a:latin typeface="Arial" panose="020B0604020202020204" pitchFamily="34" charset="0"/>
              <a:cs typeface="Arial" panose="020B0604020202020204" pitchFamily="34" charset="0"/>
            </a:endParaRPr>
          </a:p>
          <a:p>
            <a:r>
              <a:rPr lang="en-US" sz="2400" dirty="0">
                <a:solidFill>
                  <a:srgbClr val="0C223F"/>
                </a:solidFill>
                <a:latin typeface="Arial" panose="020B0604020202020204" pitchFamily="34" charset="0"/>
                <a:cs typeface="Arial" panose="020B0604020202020204" pitchFamily="34" charset="0"/>
              </a:rPr>
              <a:t>Prop. 0’s 0.7999</a:t>
            </a:r>
          </a:p>
          <a:p>
            <a:endParaRPr lang="en-US" sz="2400" dirty="0">
              <a:solidFill>
                <a:srgbClr val="0C223F"/>
              </a:solidFill>
              <a:latin typeface="Arial" panose="020B0604020202020204" pitchFamily="34" charset="0"/>
              <a:cs typeface="Arial" panose="020B0604020202020204" pitchFamily="34" charset="0"/>
            </a:endParaRPr>
          </a:p>
          <a:p>
            <a:r>
              <a:rPr lang="en-US" sz="2400" dirty="0">
                <a:solidFill>
                  <a:srgbClr val="0C223F"/>
                </a:solidFill>
                <a:latin typeface="Arial" panose="020B0604020202020204" pitchFamily="34" charset="0"/>
                <a:cs typeface="Arial" panose="020B0604020202020204" pitchFamily="34" charset="0"/>
              </a:rPr>
              <a:t>Much larger, but not any better classifier</a:t>
            </a:r>
          </a:p>
        </p:txBody>
      </p:sp>
    </p:spTree>
    <p:extLst>
      <p:ext uri="{BB962C8B-B14F-4D97-AF65-F5344CB8AC3E}">
        <p14:creationId xmlns:p14="http://schemas.microsoft.com/office/powerpoint/2010/main" val="4034027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A0540-7160-D849-A6D4-200C0E5F5969}"/>
              </a:ext>
            </a:extLst>
          </p:cNvPr>
          <p:cNvSpPr>
            <a:spLocks noGrp="1"/>
          </p:cNvSpPr>
          <p:nvPr>
            <p:ph type="title"/>
          </p:nvPr>
        </p:nvSpPr>
        <p:spPr/>
        <p:txBody>
          <a:bodyPr>
            <a:normAutofit fontScale="90000"/>
          </a:bodyPr>
          <a:lstStyle/>
          <a:p>
            <a:r>
              <a:rPr lang="en-US" dirty="0"/>
              <a:t>Variable Importance from CART RF Cutoff 1.2072</a:t>
            </a:r>
          </a:p>
        </p:txBody>
      </p:sp>
      <p:pic>
        <p:nvPicPr>
          <p:cNvPr id="4" name="Picture 3" descr="A screenshot of a computer&#10;&#10;Description automatically generated">
            <a:extLst>
              <a:ext uri="{FF2B5EF4-FFF2-40B4-BE49-F238E27FC236}">
                <a16:creationId xmlns:a16="http://schemas.microsoft.com/office/drawing/2014/main" id="{B1C85882-99EB-EF4A-AADF-B3397248B5A3}"/>
              </a:ext>
            </a:extLst>
          </p:cNvPr>
          <p:cNvPicPr>
            <a:picLocks noChangeAspect="1"/>
          </p:cNvPicPr>
          <p:nvPr/>
        </p:nvPicPr>
        <p:blipFill rotWithShape="1">
          <a:blip r:embed="rId3"/>
          <a:srcRect l="726" t="44104" r="81960" b="37013"/>
          <a:stretch/>
        </p:blipFill>
        <p:spPr>
          <a:xfrm>
            <a:off x="1600199" y="1838533"/>
            <a:ext cx="4666335" cy="3180933"/>
          </a:xfrm>
          <a:prstGeom prst="rect">
            <a:avLst/>
          </a:prstGeom>
        </p:spPr>
      </p:pic>
      <p:sp>
        <p:nvSpPr>
          <p:cNvPr id="6" name="TextBox 5">
            <a:extLst>
              <a:ext uri="{FF2B5EF4-FFF2-40B4-BE49-F238E27FC236}">
                <a16:creationId xmlns:a16="http://schemas.microsoft.com/office/drawing/2014/main" id="{16B6B741-FA62-7647-8AB5-EBC148994DD0}"/>
              </a:ext>
            </a:extLst>
          </p:cNvPr>
          <p:cNvSpPr txBox="1"/>
          <p:nvPr/>
        </p:nvSpPr>
        <p:spPr>
          <a:xfrm>
            <a:off x="228600" y="5019466"/>
            <a:ext cx="8686800" cy="1569660"/>
          </a:xfrm>
          <a:prstGeom prst="rect">
            <a:avLst/>
          </a:prstGeom>
          <a:noFill/>
        </p:spPr>
        <p:txBody>
          <a:bodyPr wrap="square" rtlCol="0">
            <a:spAutoFit/>
          </a:bodyPr>
          <a:lstStyle/>
          <a:p>
            <a:pPr algn="ctr"/>
            <a:r>
              <a:rPr lang="en-US" sz="2400" dirty="0">
                <a:solidFill>
                  <a:srgbClr val="0C223F"/>
                </a:solidFill>
                <a:latin typeface="Arial" panose="020B0604020202020204" pitchFamily="34" charset="0"/>
                <a:cs typeface="Arial" panose="020B0604020202020204" pitchFamily="34" charset="0"/>
              </a:rPr>
              <a:t>etc.</a:t>
            </a:r>
          </a:p>
          <a:p>
            <a:pPr marL="342900" indent="-342900">
              <a:buFont typeface="Arial" panose="020B0604020202020204" pitchFamily="34" charset="0"/>
              <a:buChar char="•"/>
            </a:pPr>
            <a:r>
              <a:rPr lang="en-US" sz="2400" dirty="0">
                <a:solidFill>
                  <a:srgbClr val="0C223F"/>
                </a:solidFill>
                <a:latin typeface="Arial" panose="020B0604020202020204" pitchFamily="34" charset="0"/>
                <a:cs typeface="Arial" panose="020B0604020202020204" pitchFamily="34" charset="0"/>
              </a:rPr>
              <a:t>Perfect classification accuracy</a:t>
            </a:r>
          </a:p>
          <a:p>
            <a:pPr marL="342900" indent="-342900">
              <a:buFont typeface="Arial" panose="020B0604020202020204" pitchFamily="34" charset="0"/>
              <a:buChar char="•"/>
            </a:pPr>
            <a:r>
              <a:rPr lang="en-US" sz="2400" dirty="0">
                <a:solidFill>
                  <a:srgbClr val="0C223F"/>
                </a:solidFill>
                <a:latin typeface="Arial" panose="020B0604020202020204" pitchFamily="34" charset="0"/>
                <a:cs typeface="Arial" panose="020B0604020202020204" pitchFamily="34" charset="0"/>
              </a:rPr>
              <a:t>10-fold CV accuracy 0.7998</a:t>
            </a:r>
          </a:p>
          <a:p>
            <a:pPr marL="342900" indent="-342900">
              <a:buFont typeface="Arial" panose="020B0604020202020204" pitchFamily="34" charset="0"/>
              <a:buChar char="•"/>
            </a:pPr>
            <a:r>
              <a:rPr lang="en-US" sz="2400" dirty="0">
                <a:solidFill>
                  <a:srgbClr val="0C223F"/>
                </a:solidFill>
                <a:latin typeface="Arial" panose="020B0604020202020204" pitchFamily="34" charset="0"/>
                <a:cs typeface="Arial" panose="020B0604020202020204" pitchFamily="34" charset="0"/>
              </a:rPr>
              <a:t>Many more variables with importance &gt; 50</a:t>
            </a:r>
          </a:p>
        </p:txBody>
      </p:sp>
    </p:spTree>
    <p:extLst>
      <p:ext uri="{BB962C8B-B14F-4D97-AF65-F5344CB8AC3E}">
        <p14:creationId xmlns:p14="http://schemas.microsoft.com/office/powerpoint/2010/main" val="2367502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31E9C-B037-804F-B034-71982FC027E3}"/>
              </a:ext>
            </a:extLst>
          </p:cNvPr>
          <p:cNvSpPr>
            <a:spLocks noGrp="1"/>
          </p:cNvSpPr>
          <p:nvPr>
            <p:ph type="title"/>
          </p:nvPr>
        </p:nvSpPr>
        <p:spPr/>
        <p:txBody>
          <a:bodyPr>
            <a:normAutofit fontScale="90000"/>
          </a:bodyPr>
          <a:lstStyle/>
          <a:p>
            <a:r>
              <a:rPr lang="en-US" dirty="0"/>
              <a:t>Relative Variable Influence from Boosting, Cutoff 1.2072</a:t>
            </a:r>
          </a:p>
        </p:txBody>
      </p:sp>
      <p:pic>
        <p:nvPicPr>
          <p:cNvPr id="5" name="Picture 4">
            <a:extLst>
              <a:ext uri="{FF2B5EF4-FFF2-40B4-BE49-F238E27FC236}">
                <a16:creationId xmlns:a16="http://schemas.microsoft.com/office/drawing/2014/main" id="{9A93A7EF-5693-BD48-BF98-B5E8067270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124" t="66781" r="71603" b="8288"/>
          <a:stretch/>
        </p:blipFill>
        <p:spPr bwMode="auto">
          <a:xfrm>
            <a:off x="762000" y="1828800"/>
            <a:ext cx="5098942" cy="4599432"/>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EBC045B3-8A67-F848-8537-C07796B91AE5}"/>
              </a:ext>
            </a:extLst>
          </p:cNvPr>
          <p:cNvSpPr txBox="1"/>
          <p:nvPr/>
        </p:nvSpPr>
        <p:spPr>
          <a:xfrm>
            <a:off x="5562600" y="3713017"/>
            <a:ext cx="3581400" cy="830997"/>
          </a:xfrm>
          <a:prstGeom prst="rect">
            <a:avLst/>
          </a:prstGeom>
          <a:noFill/>
        </p:spPr>
        <p:txBody>
          <a:bodyPr wrap="square" rtlCol="0">
            <a:spAutoFit/>
          </a:bodyPr>
          <a:lstStyle/>
          <a:p>
            <a:r>
              <a:rPr lang="en-US" sz="2400" dirty="0">
                <a:solidFill>
                  <a:srgbClr val="0C223F"/>
                </a:solidFill>
                <a:latin typeface="Arial" panose="020B0604020202020204" pitchFamily="34" charset="0"/>
                <a:cs typeface="Arial" panose="020B0604020202020204" pitchFamily="34" charset="0"/>
              </a:rPr>
              <a:t>Same trend as before – Network most influential</a:t>
            </a:r>
          </a:p>
        </p:txBody>
      </p:sp>
    </p:spTree>
    <p:extLst>
      <p:ext uri="{BB962C8B-B14F-4D97-AF65-F5344CB8AC3E}">
        <p14:creationId xmlns:p14="http://schemas.microsoft.com/office/powerpoint/2010/main" val="1181660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755A7-FA9F-7B42-9641-0E6CA5B4255F}"/>
              </a:ext>
            </a:extLst>
          </p:cNvPr>
          <p:cNvSpPr>
            <a:spLocks noGrp="1"/>
          </p:cNvSpPr>
          <p:nvPr>
            <p:ph type="title"/>
          </p:nvPr>
        </p:nvSpPr>
        <p:spPr/>
        <p:txBody>
          <a:bodyPr>
            <a:normAutofit fontScale="90000"/>
          </a:bodyPr>
          <a:lstStyle/>
          <a:p>
            <a:r>
              <a:rPr lang="en-US" dirty="0"/>
              <a:t>Variable Interactions from Boosting, Cutoff 1</a:t>
            </a:r>
          </a:p>
        </p:txBody>
      </p:sp>
      <p:pic>
        <p:nvPicPr>
          <p:cNvPr id="6" name="Picture 5">
            <a:extLst>
              <a:ext uri="{FF2B5EF4-FFF2-40B4-BE49-F238E27FC236}">
                <a16:creationId xmlns:a16="http://schemas.microsoft.com/office/drawing/2014/main" id="{F9DB0DC2-D425-4643-A047-A289C6E8C7E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232" t="77409" r="81863" b="9743"/>
          <a:stretch/>
        </p:blipFill>
        <p:spPr bwMode="auto">
          <a:xfrm>
            <a:off x="19050" y="1981199"/>
            <a:ext cx="4119620" cy="3339543"/>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9DE72EFA-A783-3A49-8986-CCF6AF10D78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2844" t="77409" r="65128" b="9743"/>
          <a:stretch/>
        </p:blipFill>
        <p:spPr bwMode="auto">
          <a:xfrm>
            <a:off x="4138670" y="1981200"/>
            <a:ext cx="5001667" cy="3339543"/>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7B217FB0-F6B2-7E46-B2A6-35591A849E2F}"/>
              </a:ext>
            </a:extLst>
          </p:cNvPr>
          <p:cNvSpPr txBox="1"/>
          <p:nvPr/>
        </p:nvSpPr>
        <p:spPr>
          <a:xfrm>
            <a:off x="124704" y="5592583"/>
            <a:ext cx="8894591"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0C223F"/>
                </a:solidFill>
                <a:latin typeface="Arial" panose="020B0604020202020204" pitchFamily="34" charset="0"/>
                <a:cs typeface="Arial" panose="020B0604020202020204" pitchFamily="34" charset="0"/>
              </a:rPr>
              <a:t>Similar interactions between Network and 5 other variables</a:t>
            </a:r>
          </a:p>
          <a:p>
            <a:pPr marL="342900" indent="-342900">
              <a:buFont typeface="Arial" panose="020B0604020202020204" pitchFamily="34" charset="0"/>
              <a:buChar char="•"/>
            </a:pPr>
            <a:r>
              <a:rPr lang="en-US" sz="2400" dirty="0">
                <a:solidFill>
                  <a:srgbClr val="0C223F"/>
                </a:solidFill>
                <a:latin typeface="Arial" panose="020B0604020202020204" pitchFamily="34" charset="0"/>
                <a:cs typeface="Arial" panose="020B0604020202020204" pitchFamily="34" charset="0"/>
              </a:rPr>
              <a:t>Consistent with high importance but absence from selection</a:t>
            </a:r>
          </a:p>
        </p:txBody>
      </p:sp>
    </p:spTree>
    <p:extLst>
      <p:ext uri="{BB962C8B-B14F-4D97-AF65-F5344CB8AC3E}">
        <p14:creationId xmlns:p14="http://schemas.microsoft.com/office/powerpoint/2010/main" val="261338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2658E-8485-3040-9485-E2CDA3CAF569}"/>
              </a:ext>
            </a:extLst>
          </p:cNvPr>
          <p:cNvSpPr>
            <a:spLocks noGrp="1"/>
          </p:cNvSpPr>
          <p:nvPr>
            <p:ph type="title"/>
          </p:nvPr>
        </p:nvSpPr>
        <p:spPr/>
        <p:txBody>
          <a:bodyPr/>
          <a:lstStyle/>
          <a:p>
            <a:r>
              <a:rPr lang="en-US" dirty="0"/>
              <a:t>Principal Components</a:t>
            </a:r>
          </a:p>
        </p:txBody>
      </p:sp>
      <p:pic>
        <p:nvPicPr>
          <p:cNvPr id="4" name="Picture 3" descr="A screenshot of a computer&#10;&#10;Description automatically generated">
            <a:extLst>
              <a:ext uri="{FF2B5EF4-FFF2-40B4-BE49-F238E27FC236}">
                <a16:creationId xmlns:a16="http://schemas.microsoft.com/office/drawing/2014/main" id="{B54887B9-929A-3E4D-80E0-FA55E9B768E6}"/>
              </a:ext>
            </a:extLst>
          </p:cNvPr>
          <p:cNvPicPr>
            <a:picLocks noChangeAspect="1"/>
          </p:cNvPicPr>
          <p:nvPr/>
        </p:nvPicPr>
        <p:blipFill rotWithShape="1">
          <a:blip r:embed="rId2"/>
          <a:srcRect l="834" t="35335" r="64167" b="16738"/>
          <a:stretch/>
        </p:blipFill>
        <p:spPr>
          <a:xfrm>
            <a:off x="4622153" y="3126860"/>
            <a:ext cx="4038600" cy="345650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9A6C0DDD-27EF-DE4B-8B11-6A062A133CB5}"/>
              </a:ext>
            </a:extLst>
          </p:cNvPr>
          <p:cNvPicPr>
            <a:picLocks noChangeAspect="1"/>
          </p:cNvPicPr>
          <p:nvPr/>
        </p:nvPicPr>
        <p:blipFill rotWithShape="1">
          <a:blip r:embed="rId3"/>
          <a:srcRect l="834" t="36666" r="40000" b="52667"/>
          <a:stretch/>
        </p:blipFill>
        <p:spPr>
          <a:xfrm>
            <a:off x="228599" y="1605290"/>
            <a:ext cx="8746401" cy="985510"/>
          </a:xfrm>
          <a:prstGeom prst="rect">
            <a:avLst/>
          </a:prstGeom>
        </p:spPr>
      </p:pic>
      <p:pic>
        <p:nvPicPr>
          <p:cNvPr id="7" name="Picture 6">
            <a:extLst>
              <a:ext uri="{FF2B5EF4-FFF2-40B4-BE49-F238E27FC236}">
                <a16:creationId xmlns:a16="http://schemas.microsoft.com/office/drawing/2014/main" id="{E7FF4B5F-3EEC-A54D-A6B0-FCF7DF30F8FB}"/>
              </a:ext>
            </a:extLst>
          </p:cNvPr>
          <p:cNvPicPr>
            <a:picLocks noChangeAspect="1"/>
          </p:cNvPicPr>
          <p:nvPr/>
        </p:nvPicPr>
        <p:blipFill>
          <a:blip r:embed="rId4"/>
          <a:stretch>
            <a:fillRect/>
          </a:stretch>
        </p:blipFill>
        <p:spPr>
          <a:xfrm>
            <a:off x="237564" y="3126861"/>
            <a:ext cx="4384589" cy="3456501"/>
          </a:xfrm>
          <a:prstGeom prst="rect">
            <a:avLst/>
          </a:prstGeom>
        </p:spPr>
      </p:pic>
    </p:spTree>
    <p:extLst>
      <p:ext uri="{BB962C8B-B14F-4D97-AF65-F5344CB8AC3E}">
        <p14:creationId xmlns:p14="http://schemas.microsoft.com/office/powerpoint/2010/main" val="1519302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2658E-8485-3040-9485-E2CDA3CAF569}"/>
              </a:ext>
            </a:extLst>
          </p:cNvPr>
          <p:cNvSpPr>
            <a:spLocks noGrp="1"/>
          </p:cNvSpPr>
          <p:nvPr>
            <p:ph type="title"/>
          </p:nvPr>
        </p:nvSpPr>
        <p:spPr/>
        <p:txBody>
          <a:bodyPr/>
          <a:lstStyle/>
          <a:p>
            <a:r>
              <a:rPr lang="en-US" dirty="0"/>
              <a:t>Discussion</a:t>
            </a:r>
          </a:p>
        </p:txBody>
      </p:sp>
      <p:sp>
        <p:nvSpPr>
          <p:cNvPr id="8" name="TextBox 7">
            <a:extLst>
              <a:ext uri="{FF2B5EF4-FFF2-40B4-BE49-F238E27FC236}">
                <a16:creationId xmlns:a16="http://schemas.microsoft.com/office/drawing/2014/main" id="{48C9EDC1-DB38-FB44-B068-8CBF4322FF12}"/>
              </a:ext>
            </a:extLst>
          </p:cNvPr>
          <p:cNvSpPr txBox="1"/>
          <p:nvPr/>
        </p:nvSpPr>
        <p:spPr>
          <a:xfrm>
            <a:off x="124704" y="1752600"/>
            <a:ext cx="8894591"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0C223F"/>
                </a:solidFill>
                <a:latin typeface="Arial" panose="020B0604020202020204" pitchFamily="34" charset="0"/>
                <a:cs typeface="Arial" panose="020B0604020202020204" pitchFamily="34" charset="0"/>
              </a:rPr>
              <a:t>Strong interactions between Network and 5 other variables</a:t>
            </a:r>
          </a:p>
          <a:p>
            <a:pPr marL="800100" lvl="1" indent="-342900">
              <a:buFont typeface="Arial" panose="020B0604020202020204" pitchFamily="34" charset="0"/>
              <a:buChar char="•"/>
            </a:pPr>
            <a:r>
              <a:rPr lang="en-US" sz="2400" dirty="0">
                <a:solidFill>
                  <a:srgbClr val="0C223F"/>
                </a:solidFill>
                <a:latin typeface="Arial" panose="020B0604020202020204" pitchFamily="34" charset="0"/>
                <a:cs typeface="Arial" panose="020B0604020202020204" pitchFamily="34" charset="0"/>
              </a:rPr>
              <a:t>Performance differs based on geographic location</a:t>
            </a:r>
          </a:p>
          <a:p>
            <a:pPr marL="800100" lvl="1" indent="-342900">
              <a:buFont typeface="Arial" panose="020B0604020202020204" pitchFamily="34" charset="0"/>
              <a:buChar char="•"/>
            </a:pPr>
            <a:r>
              <a:rPr lang="en-US" sz="2400" dirty="0">
                <a:solidFill>
                  <a:srgbClr val="0C223F"/>
                </a:solidFill>
                <a:latin typeface="Arial" panose="020B0604020202020204" pitchFamily="34" charset="0"/>
                <a:cs typeface="Arial" panose="020B0604020202020204" pitchFamily="34" charset="0"/>
              </a:rPr>
              <a:t>Difficult to separate performance from demographic factors that might be affecting performance (patient education, income, overall health, etc.)</a:t>
            </a:r>
          </a:p>
        </p:txBody>
      </p:sp>
    </p:spTree>
    <p:extLst>
      <p:ext uri="{BB962C8B-B14F-4D97-AF65-F5344CB8AC3E}">
        <p14:creationId xmlns:p14="http://schemas.microsoft.com/office/powerpoint/2010/main" val="566507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2658E-8485-3040-9485-E2CDA3CAF569}"/>
              </a:ext>
            </a:extLst>
          </p:cNvPr>
          <p:cNvSpPr>
            <a:spLocks noGrp="1"/>
          </p:cNvSpPr>
          <p:nvPr>
            <p:ph type="title"/>
          </p:nvPr>
        </p:nvSpPr>
        <p:spPr/>
        <p:txBody>
          <a:bodyPr/>
          <a:lstStyle/>
          <a:p>
            <a:r>
              <a:rPr lang="en-US" dirty="0"/>
              <a:t>Variables Chosen for Nodes</a:t>
            </a:r>
          </a:p>
        </p:txBody>
      </p:sp>
      <p:graphicFrame>
        <p:nvGraphicFramePr>
          <p:cNvPr id="9" name="Table 8">
            <a:extLst>
              <a:ext uri="{FF2B5EF4-FFF2-40B4-BE49-F238E27FC236}">
                <a16:creationId xmlns:a16="http://schemas.microsoft.com/office/drawing/2014/main" id="{54E8885E-1008-9C40-909F-9ECABB72E98F}"/>
              </a:ext>
            </a:extLst>
          </p:cNvPr>
          <p:cNvGraphicFramePr>
            <a:graphicFrameLocks noGrp="1"/>
          </p:cNvGraphicFramePr>
          <p:nvPr>
            <p:extLst>
              <p:ext uri="{D42A27DB-BD31-4B8C-83A1-F6EECF244321}">
                <p14:modId xmlns:p14="http://schemas.microsoft.com/office/powerpoint/2010/main" val="4011543747"/>
              </p:ext>
            </p:extLst>
          </p:nvPr>
        </p:nvGraphicFramePr>
        <p:xfrm>
          <a:off x="228600" y="1752600"/>
          <a:ext cx="8763000" cy="3749676"/>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270023006"/>
                    </a:ext>
                  </a:extLst>
                </a:gridCol>
                <a:gridCol w="2057400">
                  <a:extLst>
                    <a:ext uri="{9D8B030D-6E8A-4147-A177-3AD203B41FA5}">
                      <a16:colId xmlns:a16="http://schemas.microsoft.com/office/drawing/2014/main" val="1734872037"/>
                    </a:ext>
                  </a:extLst>
                </a:gridCol>
                <a:gridCol w="2057400">
                  <a:extLst>
                    <a:ext uri="{9D8B030D-6E8A-4147-A177-3AD203B41FA5}">
                      <a16:colId xmlns:a16="http://schemas.microsoft.com/office/drawing/2014/main" val="1973485833"/>
                    </a:ext>
                  </a:extLst>
                </a:gridCol>
                <a:gridCol w="1143000">
                  <a:extLst>
                    <a:ext uri="{9D8B030D-6E8A-4147-A177-3AD203B41FA5}">
                      <a16:colId xmlns:a16="http://schemas.microsoft.com/office/drawing/2014/main" val="1462619525"/>
                    </a:ext>
                  </a:extLst>
                </a:gridCol>
                <a:gridCol w="1752600">
                  <a:extLst>
                    <a:ext uri="{9D8B030D-6E8A-4147-A177-3AD203B41FA5}">
                      <a16:colId xmlns:a16="http://schemas.microsoft.com/office/drawing/2014/main" val="2258232242"/>
                    </a:ext>
                  </a:extLst>
                </a:gridCol>
              </a:tblGrid>
              <a:tr h="746125">
                <a:tc>
                  <a:txBody>
                    <a:bodyPr/>
                    <a:lstStyle/>
                    <a:p>
                      <a:endParaRPr lang="en-US" dirty="0"/>
                    </a:p>
                  </a:txBody>
                  <a:tcPr/>
                </a:tc>
                <a:tc>
                  <a:txBody>
                    <a:bodyPr/>
                    <a:lstStyle/>
                    <a:p>
                      <a:r>
                        <a:rPr lang="en-US" dirty="0"/>
                        <a:t>CART (1)</a:t>
                      </a:r>
                    </a:p>
                  </a:txBody>
                  <a:tcPr/>
                </a:tc>
                <a:tc>
                  <a:txBody>
                    <a:bodyPr/>
                    <a:lstStyle/>
                    <a:p>
                      <a:r>
                        <a:rPr lang="en-US" dirty="0"/>
                        <a:t>Conditional Inference (1)</a:t>
                      </a:r>
                    </a:p>
                  </a:txBody>
                  <a:tcPr/>
                </a:tc>
                <a:tc>
                  <a:txBody>
                    <a:bodyPr/>
                    <a:lstStyle/>
                    <a:p>
                      <a:r>
                        <a:rPr lang="en-US" dirty="0"/>
                        <a:t>CART (1.2072)</a:t>
                      </a:r>
                    </a:p>
                  </a:txBody>
                  <a:tcPr/>
                </a:tc>
                <a:tc>
                  <a:txBody>
                    <a:bodyPr/>
                    <a:lstStyle/>
                    <a:p>
                      <a:r>
                        <a:rPr lang="en-US" dirty="0"/>
                        <a:t>Conditional Inference (1.2072)</a:t>
                      </a:r>
                    </a:p>
                  </a:txBody>
                  <a:tcPr/>
                </a:tc>
                <a:extLst>
                  <a:ext uri="{0D108BD9-81ED-4DB2-BD59-A6C34878D82A}">
                    <a16:rowId xmlns:a16="http://schemas.microsoft.com/office/drawing/2014/main" val="835288806"/>
                  </a:ext>
                </a:extLst>
              </a:tr>
              <a:tr h="1417638">
                <a:tc>
                  <a:txBody>
                    <a:bodyPr/>
                    <a:lstStyle/>
                    <a:p>
                      <a:r>
                        <a:rPr lang="en-US" dirty="0"/>
                        <a:t>Biological Markers</a:t>
                      </a:r>
                    </a:p>
                  </a:txBody>
                  <a:tcPr/>
                </a:tc>
                <a:tc>
                  <a:txBody>
                    <a:bodyPr/>
                    <a:lstStyle/>
                    <a:p>
                      <a:r>
                        <a:rPr lang="en-US" dirty="0" err="1"/>
                        <a:t>AvgHemoglobin</a:t>
                      </a:r>
                      <a:endParaRPr lang="en-US" dirty="0"/>
                    </a:p>
                    <a:p>
                      <a:r>
                        <a:rPr lang="en-US" dirty="0" err="1"/>
                        <a:t>PctgESAPrescribed</a:t>
                      </a:r>
                      <a:endParaRPr lang="en-US" dirty="0"/>
                    </a:p>
                    <a:p>
                      <a:r>
                        <a:rPr lang="en-US" dirty="0" err="1"/>
                        <a:t>PctgFluVaccine</a:t>
                      </a:r>
                      <a:endParaRPr lang="en-US" dirty="0"/>
                    </a:p>
                  </a:txBody>
                  <a:tcPr/>
                </a:tc>
                <a:tc>
                  <a:txBody>
                    <a:bodyPr/>
                    <a:lstStyle/>
                    <a:p>
                      <a:r>
                        <a:rPr lang="en-US" dirty="0" err="1"/>
                        <a:t>AvgHemoglobin</a:t>
                      </a:r>
                      <a:endParaRPr lang="en-US" dirty="0"/>
                    </a:p>
                    <a:p>
                      <a:r>
                        <a:rPr lang="en-US" dirty="0" err="1"/>
                        <a:t>AvgKtV</a:t>
                      </a:r>
                      <a:endParaRPr lang="en-US" dirty="0"/>
                    </a:p>
                    <a:p>
                      <a:r>
                        <a:rPr lang="en-US" dirty="0"/>
                        <a:t>PctgHemoglobin10</a:t>
                      </a:r>
                    </a:p>
                  </a:txBody>
                  <a:tcPr/>
                </a:tc>
                <a:tc>
                  <a:txBody>
                    <a:bodyPr/>
                    <a:lstStyle/>
                    <a:p>
                      <a:endParaRPr lang="en-US" dirty="0"/>
                    </a:p>
                  </a:txBody>
                  <a:tcPr/>
                </a:tc>
                <a:tc>
                  <a:txBody>
                    <a:bodyPr/>
                    <a:lstStyle/>
                    <a:p>
                      <a:r>
                        <a:rPr lang="en-US" dirty="0" err="1"/>
                        <a:t>AvgHemoglobin</a:t>
                      </a:r>
                      <a:endParaRPr lang="en-US" dirty="0"/>
                    </a:p>
                    <a:p>
                      <a:r>
                        <a:rPr lang="en-US" dirty="0" err="1"/>
                        <a:t>AvgKtV</a:t>
                      </a:r>
                      <a:endParaRPr lang="en-US" dirty="0"/>
                    </a:p>
                    <a:p>
                      <a:r>
                        <a:rPr lang="en-US" dirty="0" err="1"/>
                        <a:t>PctgFluVaccine</a:t>
                      </a:r>
                      <a:endParaRPr lang="en-US" dirty="0"/>
                    </a:p>
                  </a:txBody>
                  <a:tcPr/>
                </a:tc>
                <a:extLst>
                  <a:ext uri="{0D108BD9-81ED-4DB2-BD59-A6C34878D82A}">
                    <a16:rowId xmlns:a16="http://schemas.microsoft.com/office/drawing/2014/main" val="423719973"/>
                  </a:ext>
                </a:extLst>
              </a:tr>
              <a:tr h="1417638">
                <a:tc>
                  <a:txBody>
                    <a:bodyPr/>
                    <a:lstStyle/>
                    <a:p>
                      <a:r>
                        <a:rPr lang="en-US" dirty="0"/>
                        <a:t>Demographic</a:t>
                      </a:r>
                    </a:p>
                  </a:txBody>
                  <a:tcPr/>
                </a:tc>
                <a:tc>
                  <a:txBody>
                    <a:bodyPr/>
                    <a:lstStyle/>
                    <a:p>
                      <a:r>
                        <a:rPr lang="en-US" dirty="0" err="1"/>
                        <a:t>PctgBlack</a:t>
                      </a:r>
                      <a:endParaRPr lang="en-US" dirty="0"/>
                    </a:p>
                  </a:txBody>
                  <a:tcPr/>
                </a:tc>
                <a:tc>
                  <a:txBody>
                    <a:bodyPr/>
                    <a:lstStyle/>
                    <a:p>
                      <a:r>
                        <a:rPr lang="en-US" dirty="0"/>
                        <a:t>Network</a:t>
                      </a:r>
                    </a:p>
                    <a:p>
                      <a:r>
                        <a:rPr lang="en-US" dirty="0" err="1"/>
                        <a:t>PctgBlack</a:t>
                      </a:r>
                      <a:endParaRPr lang="en-US" dirty="0"/>
                    </a:p>
                    <a:p>
                      <a:r>
                        <a:rPr lang="en-US" dirty="0" err="1"/>
                        <a:t>TotalPatients</a:t>
                      </a:r>
                      <a:endParaRPr lang="en-US" dirty="0"/>
                    </a:p>
                    <a:p>
                      <a:r>
                        <a:rPr lang="en-US" dirty="0"/>
                        <a:t>Urbanicity2</a:t>
                      </a:r>
                    </a:p>
                  </a:txBody>
                  <a:tcPr/>
                </a:tc>
                <a:tc>
                  <a:txBody>
                    <a:bodyPr/>
                    <a:lstStyle/>
                    <a:p>
                      <a:endParaRPr lang="en-US" dirty="0"/>
                    </a:p>
                  </a:txBody>
                  <a:tcPr/>
                </a:tc>
                <a:tc>
                  <a:txBody>
                    <a:bodyPr/>
                    <a:lstStyle/>
                    <a:p>
                      <a:r>
                        <a:rPr lang="en-US" dirty="0"/>
                        <a:t>Network</a:t>
                      </a:r>
                    </a:p>
                    <a:p>
                      <a:r>
                        <a:rPr lang="en-US" dirty="0" err="1"/>
                        <a:t>PctgBlack</a:t>
                      </a:r>
                      <a:endParaRPr lang="en-US" dirty="0"/>
                    </a:p>
                    <a:p>
                      <a:r>
                        <a:rPr lang="en-US" dirty="0" err="1"/>
                        <a:t>TotalStaff</a:t>
                      </a:r>
                      <a:endParaRPr lang="en-US" dirty="0"/>
                    </a:p>
                  </a:txBody>
                  <a:tcPr/>
                </a:tc>
                <a:extLst>
                  <a:ext uri="{0D108BD9-81ED-4DB2-BD59-A6C34878D82A}">
                    <a16:rowId xmlns:a16="http://schemas.microsoft.com/office/drawing/2014/main" val="2074130724"/>
                  </a:ext>
                </a:extLst>
              </a:tr>
            </a:tbl>
          </a:graphicData>
        </a:graphic>
      </p:graphicFrame>
      <p:sp>
        <p:nvSpPr>
          <p:cNvPr id="4" name="TextBox 3">
            <a:extLst>
              <a:ext uri="{FF2B5EF4-FFF2-40B4-BE49-F238E27FC236}">
                <a16:creationId xmlns:a16="http://schemas.microsoft.com/office/drawing/2014/main" id="{ADB149E7-6B2A-9F4A-8EE5-CF7D163ACA1A}"/>
              </a:ext>
            </a:extLst>
          </p:cNvPr>
          <p:cNvSpPr txBox="1"/>
          <p:nvPr/>
        </p:nvSpPr>
        <p:spPr>
          <a:xfrm>
            <a:off x="124704" y="5592583"/>
            <a:ext cx="8894591" cy="830997"/>
          </a:xfrm>
          <a:prstGeom prst="rect">
            <a:avLst/>
          </a:prstGeom>
          <a:noFill/>
        </p:spPr>
        <p:txBody>
          <a:bodyPr wrap="square" rtlCol="0">
            <a:spAutoFit/>
          </a:bodyPr>
          <a:lstStyle/>
          <a:p>
            <a:r>
              <a:rPr lang="en-US" sz="2400" dirty="0">
                <a:solidFill>
                  <a:srgbClr val="0C223F"/>
                </a:solidFill>
                <a:latin typeface="Arial" panose="020B0604020202020204" pitchFamily="34" charset="0"/>
                <a:cs typeface="Arial" panose="020B0604020202020204" pitchFamily="34" charset="0"/>
              </a:rPr>
              <a:t>Biological markers – many related to hemoglobin/anemia</a:t>
            </a:r>
          </a:p>
          <a:p>
            <a:r>
              <a:rPr lang="en-US" sz="2400" dirty="0">
                <a:solidFill>
                  <a:srgbClr val="0C223F"/>
                </a:solidFill>
                <a:latin typeface="Arial" panose="020B0604020202020204" pitchFamily="34" charset="0"/>
                <a:cs typeface="Arial" panose="020B0604020202020204" pitchFamily="34" charset="0"/>
              </a:rPr>
              <a:t>Demographics – likely not causal </a:t>
            </a:r>
            <a:r>
              <a:rPr lang="en-US" sz="2400" dirty="0" err="1">
                <a:solidFill>
                  <a:srgbClr val="0C223F"/>
                </a:solidFill>
                <a:latin typeface="Arial" panose="020B0604020202020204" pitchFamily="34" charset="0"/>
                <a:cs typeface="Arial" panose="020B0604020202020204" pitchFamily="34" charset="0"/>
              </a:rPr>
              <a:t>wrt</a:t>
            </a:r>
            <a:r>
              <a:rPr lang="en-US" sz="2400" dirty="0">
                <a:solidFill>
                  <a:srgbClr val="0C223F"/>
                </a:solidFill>
                <a:latin typeface="Arial" panose="020B0604020202020204" pitchFamily="34" charset="0"/>
                <a:cs typeface="Arial" panose="020B0604020202020204" pitchFamily="34" charset="0"/>
              </a:rPr>
              <a:t>. SRR</a:t>
            </a:r>
          </a:p>
        </p:txBody>
      </p:sp>
    </p:spTree>
    <p:extLst>
      <p:ext uri="{BB962C8B-B14F-4D97-AF65-F5344CB8AC3E}">
        <p14:creationId xmlns:p14="http://schemas.microsoft.com/office/powerpoint/2010/main" val="4258534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2658E-8485-3040-9485-E2CDA3CAF569}"/>
              </a:ext>
            </a:extLst>
          </p:cNvPr>
          <p:cNvSpPr>
            <a:spLocks noGrp="1"/>
          </p:cNvSpPr>
          <p:nvPr>
            <p:ph type="title"/>
          </p:nvPr>
        </p:nvSpPr>
        <p:spPr/>
        <p:txBody>
          <a:bodyPr/>
          <a:lstStyle/>
          <a:p>
            <a:r>
              <a:rPr lang="en-US" dirty="0"/>
              <a:t>Conclusions</a:t>
            </a:r>
          </a:p>
        </p:txBody>
      </p:sp>
      <p:sp>
        <p:nvSpPr>
          <p:cNvPr id="8" name="TextBox 7">
            <a:extLst>
              <a:ext uri="{FF2B5EF4-FFF2-40B4-BE49-F238E27FC236}">
                <a16:creationId xmlns:a16="http://schemas.microsoft.com/office/drawing/2014/main" id="{48C9EDC1-DB38-FB44-B068-8CBF4322FF12}"/>
              </a:ext>
            </a:extLst>
          </p:cNvPr>
          <p:cNvSpPr txBox="1"/>
          <p:nvPr/>
        </p:nvSpPr>
        <p:spPr>
          <a:xfrm>
            <a:off x="124704" y="1752600"/>
            <a:ext cx="8894591"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0C223F"/>
                </a:solidFill>
                <a:latin typeface="Arial" panose="020B0604020202020204" pitchFamily="34" charset="0"/>
                <a:cs typeface="Arial" panose="020B0604020202020204" pitchFamily="34" charset="0"/>
              </a:rPr>
              <a:t>High variability – difficult to predict with reasonable accuracy</a:t>
            </a:r>
          </a:p>
          <a:p>
            <a:pPr marL="800100" lvl="1" indent="-342900">
              <a:buFont typeface="Arial" panose="020B0604020202020204" pitchFamily="34" charset="0"/>
              <a:buChar char="•"/>
            </a:pPr>
            <a:r>
              <a:rPr lang="en-US" sz="2400" dirty="0">
                <a:solidFill>
                  <a:srgbClr val="0C223F"/>
                </a:solidFill>
                <a:latin typeface="Arial" panose="020B0604020202020204" pitchFamily="34" charset="0"/>
                <a:cs typeface="Arial" panose="020B0604020202020204" pitchFamily="34" charset="0"/>
              </a:rPr>
              <a:t>At 1.2072 cutoff, not a single tree improved accuracy</a:t>
            </a:r>
          </a:p>
          <a:p>
            <a:pPr marL="800100" lvl="1" indent="-342900">
              <a:buFont typeface="Arial" panose="020B0604020202020204" pitchFamily="34" charset="0"/>
              <a:buChar char="•"/>
            </a:pPr>
            <a:r>
              <a:rPr lang="en-US" sz="2400" dirty="0">
                <a:solidFill>
                  <a:srgbClr val="0C223F"/>
                </a:solidFill>
                <a:latin typeface="Arial" panose="020B0604020202020204" pitchFamily="34" charset="0"/>
                <a:cs typeface="Arial" panose="020B0604020202020204" pitchFamily="34" charset="0"/>
              </a:rPr>
              <a:t>High variability in individuals compounded</a:t>
            </a:r>
          </a:p>
          <a:p>
            <a:pPr marL="342900" indent="-342900">
              <a:buFont typeface="Arial" panose="020B0604020202020204" pitchFamily="34" charset="0"/>
              <a:buChar char="•"/>
            </a:pPr>
            <a:r>
              <a:rPr lang="en-US" sz="2400" dirty="0">
                <a:solidFill>
                  <a:srgbClr val="0C223F"/>
                </a:solidFill>
                <a:latin typeface="Arial" panose="020B0604020202020204" pitchFamily="34" charset="0"/>
                <a:cs typeface="Arial" panose="020B0604020202020204" pitchFamily="34" charset="0"/>
              </a:rPr>
              <a:t>Investigate how similar variables might be grouped</a:t>
            </a:r>
          </a:p>
          <a:p>
            <a:pPr marL="800100" lvl="1" indent="-342900">
              <a:buFont typeface="Arial" panose="020B0604020202020204" pitchFamily="34" charset="0"/>
              <a:buChar char="•"/>
            </a:pPr>
            <a:r>
              <a:rPr lang="en-US" sz="2400" dirty="0">
                <a:solidFill>
                  <a:srgbClr val="0C223F"/>
                </a:solidFill>
                <a:latin typeface="Arial" panose="020B0604020202020204" pitchFamily="34" charset="0"/>
                <a:cs typeface="Arial" panose="020B0604020202020204" pitchFamily="34" charset="0"/>
              </a:rPr>
              <a:t>Ex: </a:t>
            </a:r>
            <a:r>
              <a:rPr lang="en-US" sz="2400" dirty="0" err="1">
                <a:solidFill>
                  <a:srgbClr val="0C223F"/>
                </a:solidFill>
                <a:latin typeface="Arial" panose="020B0604020202020204" pitchFamily="34" charset="0"/>
                <a:cs typeface="Arial" panose="020B0604020202020204" pitchFamily="34" charset="0"/>
              </a:rPr>
              <a:t>AvgHemoglobin</a:t>
            </a:r>
            <a:r>
              <a:rPr lang="en-US" sz="2400" dirty="0">
                <a:solidFill>
                  <a:srgbClr val="0C223F"/>
                </a:solidFill>
                <a:latin typeface="Arial" panose="020B0604020202020204" pitchFamily="34" charset="0"/>
                <a:cs typeface="Arial" panose="020B0604020202020204" pitchFamily="34" charset="0"/>
              </a:rPr>
              <a:t>, PctgHemoglobin10, PctgHemoglobin10t11, PctgHemoglobin11t12, PctgHemoglobin12, and </a:t>
            </a:r>
            <a:r>
              <a:rPr lang="en-US" sz="2400" dirty="0" err="1">
                <a:solidFill>
                  <a:srgbClr val="0C223F"/>
                </a:solidFill>
                <a:latin typeface="Arial" panose="020B0604020202020204" pitchFamily="34" charset="0"/>
                <a:cs typeface="Arial" panose="020B0604020202020204" pitchFamily="34" charset="0"/>
              </a:rPr>
              <a:t>PctgESAPrescribed</a:t>
            </a:r>
            <a:r>
              <a:rPr lang="en-US" sz="2400" dirty="0">
                <a:solidFill>
                  <a:srgbClr val="0C223F"/>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80769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15A6-4F80-674A-9453-EF3E5AF7DBEC}"/>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91889CE7-10C1-7041-B449-70356F5F2CA0}"/>
              </a:ext>
            </a:extLst>
          </p:cNvPr>
          <p:cNvSpPr>
            <a:spLocks noGrp="1"/>
          </p:cNvSpPr>
          <p:nvPr>
            <p:ph idx="1"/>
          </p:nvPr>
        </p:nvSpPr>
        <p:spPr/>
        <p:txBody>
          <a:bodyPr/>
          <a:lstStyle/>
          <a:p>
            <a:r>
              <a:rPr lang="en-US" dirty="0"/>
              <a:t>Dialysis centers perform hemodialysis for kidney disease patients</a:t>
            </a:r>
          </a:p>
          <a:p>
            <a:r>
              <a:rPr lang="en-US" dirty="0"/>
              <a:t>Severe disease, numerous comorbidities, frequent hospitalizations</a:t>
            </a:r>
          </a:p>
          <a:p>
            <a:r>
              <a:rPr lang="en-US" dirty="0"/>
              <a:t>30-day hospital readmissions</a:t>
            </a:r>
          </a:p>
          <a:p>
            <a:pPr lvl="1"/>
            <a:r>
              <a:rPr lang="en-US" dirty="0">
                <a:latin typeface="Arial" panose="020B0604020202020204" pitchFamily="34" charset="0"/>
                <a:cs typeface="Arial" panose="020B0604020202020204" pitchFamily="34" charset="0"/>
              </a:rPr>
              <a:t>Age, gender, ability, biological markers, etc.</a:t>
            </a:r>
          </a:p>
          <a:p>
            <a:r>
              <a:rPr lang="en-US" dirty="0"/>
              <a:t>Facility level: Standardized readmissions ratio (SRR)</a:t>
            </a:r>
          </a:p>
          <a:p>
            <a:pPr lvl="1"/>
            <a:r>
              <a:rPr lang="en-US" dirty="0">
                <a:latin typeface="Arial" panose="020B0604020202020204" pitchFamily="34" charset="0"/>
                <a:cs typeface="Arial" panose="020B0604020202020204" pitchFamily="34" charset="0"/>
              </a:rPr>
              <a:t>Pay-for-performance measure for Medicare/Medicaid</a:t>
            </a:r>
          </a:p>
          <a:p>
            <a:pPr marL="0" indent="0">
              <a:buNone/>
            </a:pPr>
            <a:endParaRPr lang="en-US" dirty="0"/>
          </a:p>
        </p:txBody>
      </p:sp>
    </p:spTree>
    <p:extLst>
      <p:ext uri="{BB962C8B-B14F-4D97-AF65-F5344CB8AC3E}">
        <p14:creationId xmlns:p14="http://schemas.microsoft.com/office/powerpoint/2010/main" val="4162989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2658E-8485-3040-9485-E2CDA3CAF569}"/>
              </a:ext>
            </a:extLst>
          </p:cNvPr>
          <p:cNvSpPr>
            <a:spLocks noGrp="1"/>
          </p:cNvSpPr>
          <p:nvPr>
            <p:ph type="title"/>
          </p:nvPr>
        </p:nvSpPr>
        <p:spPr/>
        <p:txBody>
          <a:bodyPr/>
          <a:lstStyle/>
          <a:p>
            <a:r>
              <a:rPr lang="en-US" dirty="0"/>
              <a:t>References</a:t>
            </a:r>
          </a:p>
        </p:txBody>
      </p:sp>
      <p:sp>
        <p:nvSpPr>
          <p:cNvPr id="8" name="TextBox 7">
            <a:extLst>
              <a:ext uri="{FF2B5EF4-FFF2-40B4-BE49-F238E27FC236}">
                <a16:creationId xmlns:a16="http://schemas.microsoft.com/office/drawing/2014/main" id="{48C9EDC1-DB38-FB44-B068-8CBF4322FF12}"/>
              </a:ext>
            </a:extLst>
          </p:cNvPr>
          <p:cNvSpPr txBox="1"/>
          <p:nvPr/>
        </p:nvSpPr>
        <p:spPr>
          <a:xfrm>
            <a:off x="124704" y="1752600"/>
            <a:ext cx="8894591" cy="4855175"/>
          </a:xfrm>
          <a:prstGeom prst="rect">
            <a:avLst/>
          </a:prstGeom>
          <a:noFill/>
        </p:spPr>
        <p:txBody>
          <a:bodyPr wrap="square" rtlCol="0">
            <a:spAutoFit/>
          </a:bodyPr>
          <a:lstStyle/>
          <a:p>
            <a:pPr marL="457200" marR="0" indent="-457200">
              <a:spcBef>
                <a:spcPts val="0"/>
              </a:spcBef>
              <a:spcAft>
                <a:spcPts val="865"/>
              </a:spcAft>
            </a:pPr>
            <a:r>
              <a:rPr lang="en-US" sz="16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Assimon</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M. M., &amp; </a:t>
            </a:r>
            <a:r>
              <a:rPr lang="en-US" sz="16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Flythe</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J. E. (2017). Thirty-day hospital readmissions in the hemodialysis population: A problem well put, but half-solved.</a:t>
            </a:r>
            <a:r>
              <a:rPr lang="en-US" sz="1600" i="1" dirty="0">
                <a:solidFill>
                  <a:srgbClr val="000000"/>
                </a:solidFill>
                <a:latin typeface="Arial" panose="020B0604020202020204" pitchFamily="34" charset="0"/>
                <a:ea typeface="Times New Roman" panose="02020603050405020304" pitchFamily="18" charset="0"/>
                <a:cs typeface="Arial" panose="020B0604020202020204" pitchFamily="34" charset="0"/>
              </a:rPr>
              <a:t> Clinical Journal of the American Society of Nephrology : CJASN, 12</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(10), 1566-1568. doi:10.2215/CJN.08810817</a:t>
            </a:r>
            <a:endParaRPr lang="en-US" sz="1600" dirty="0">
              <a:latin typeface="Arial" panose="020B0604020202020204" pitchFamily="34" charset="0"/>
              <a:ea typeface="Times New Roman" panose="02020603050405020304" pitchFamily="18" charset="0"/>
              <a:cs typeface="Arial" panose="020B0604020202020204" pitchFamily="34" charset="0"/>
            </a:endParaRPr>
          </a:p>
          <a:p>
            <a:pPr marL="457200" marR="0" indent="-457200">
              <a:spcBef>
                <a:spcPts val="0"/>
              </a:spcBef>
              <a:spcAft>
                <a:spcPts val="865"/>
              </a:spcAft>
            </a:pP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Chan, L., Poojary, P., </a:t>
            </a:r>
            <a:r>
              <a:rPr lang="en-US" sz="16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Saha</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A., Chauhan, K., </a:t>
            </a:r>
            <a:r>
              <a:rPr lang="en-US" sz="16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Ferrandino</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R., </a:t>
            </a:r>
            <a:r>
              <a:rPr lang="en-US" sz="16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Ferket</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B., et al. (2017). Reasons for admission and predictors of national 30-day readmission rates in patients with end-stage renal disease on peritoneal dialysis.</a:t>
            </a:r>
            <a:r>
              <a:rPr lang="en-US" sz="1600" i="1" dirty="0">
                <a:solidFill>
                  <a:srgbClr val="000000"/>
                </a:solidFill>
                <a:latin typeface="Arial" panose="020B0604020202020204" pitchFamily="34" charset="0"/>
                <a:ea typeface="Times New Roman" panose="02020603050405020304" pitchFamily="18" charset="0"/>
                <a:cs typeface="Arial" panose="020B0604020202020204" pitchFamily="34" charset="0"/>
              </a:rPr>
              <a:t> Clinical Kidney Journal, 10</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(4), 552-559. doi:10.1093/</a:t>
            </a:r>
            <a:r>
              <a:rPr lang="en-US" sz="16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ckj</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/sfx011</a:t>
            </a:r>
            <a:endParaRPr lang="en-US" sz="1600" dirty="0">
              <a:latin typeface="Arial" panose="020B0604020202020204" pitchFamily="34" charset="0"/>
              <a:ea typeface="Times New Roman" panose="02020603050405020304" pitchFamily="18" charset="0"/>
              <a:cs typeface="Arial" panose="020B0604020202020204" pitchFamily="34" charset="0"/>
            </a:endParaRPr>
          </a:p>
          <a:p>
            <a:pPr marL="457200" marR="0" indent="-457200">
              <a:spcBef>
                <a:spcPts val="0"/>
              </a:spcBef>
              <a:spcAft>
                <a:spcPts val="865"/>
              </a:spcAft>
            </a:pP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Hickson, L., </a:t>
            </a:r>
            <a:r>
              <a:rPr lang="en-US" sz="16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Thorsteinsdottir</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B., </a:t>
            </a:r>
            <a:r>
              <a:rPr lang="en-US" sz="16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Ramar</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P., </a:t>
            </a:r>
            <a:r>
              <a:rPr lang="en-US" sz="16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Reinalda</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M., Crowson, C., Williams, A., et al. (2018). Hospital readmission among new dialysis patients associated with young age and poor functional status.</a:t>
            </a:r>
            <a:r>
              <a:rPr lang="en-US" sz="1600" i="1" dirty="0">
                <a:solidFill>
                  <a:srgbClr val="000000"/>
                </a:solidFill>
                <a:latin typeface="Arial" panose="020B0604020202020204" pitchFamily="34" charset="0"/>
                <a:ea typeface="Times New Roman" panose="02020603050405020304" pitchFamily="18" charset="0"/>
                <a:cs typeface="Arial" panose="020B0604020202020204" pitchFamily="34" charset="0"/>
              </a:rPr>
              <a:t> Nephron, 139</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(1), 1-12. doi:10.1159/000485985</a:t>
            </a:r>
            <a:endParaRPr lang="en-US" sz="1600" dirty="0">
              <a:latin typeface="Arial" panose="020B0604020202020204" pitchFamily="34" charset="0"/>
              <a:ea typeface="Times New Roman" panose="02020603050405020304" pitchFamily="18" charset="0"/>
              <a:cs typeface="Arial" panose="020B0604020202020204" pitchFamily="34" charset="0"/>
            </a:endParaRPr>
          </a:p>
          <a:p>
            <a:pPr marL="457200" marR="0" indent="-457200">
              <a:spcBef>
                <a:spcPts val="0"/>
              </a:spcBef>
              <a:spcAft>
                <a:spcPts val="865"/>
              </a:spcAft>
            </a:pPr>
            <a:r>
              <a:rPr lang="en-US" sz="1600" dirty="0" err="1">
                <a:solidFill>
                  <a:srgbClr val="000000"/>
                </a:solidFill>
                <a:latin typeface="Arial" panose="020B0604020202020204" pitchFamily="34" charset="0"/>
                <a:ea typeface="Times New Roman" panose="02020603050405020304" pitchFamily="18" charset="0"/>
                <a:cs typeface="Arial" panose="020B0604020202020204" pitchFamily="34" charset="0"/>
              </a:rPr>
              <a:t>Romancito</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G. (2018). </a:t>
            </a:r>
            <a:r>
              <a:rPr lang="en-US" sz="1600" i="1" dirty="0">
                <a:solidFill>
                  <a:srgbClr val="000000"/>
                </a:solidFill>
                <a:latin typeface="Arial" panose="020B0604020202020204" pitchFamily="34" charset="0"/>
                <a:ea typeface="Times New Roman" panose="02020603050405020304" pitchFamily="18" charset="0"/>
                <a:cs typeface="Arial" panose="020B0604020202020204" pitchFamily="34" charset="0"/>
              </a:rPr>
              <a:t>Hemodialysis.</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 Retrieved 7 Nov, 2019, from </a:t>
            </a:r>
            <a:r>
              <a:rPr lang="en-US" sz="1600" u="sng" dirty="0">
                <a:solidFill>
                  <a:srgbClr val="000000"/>
                </a:solidFill>
                <a:latin typeface="Arial" panose="020B0604020202020204" pitchFamily="34" charset="0"/>
                <a:ea typeface="Times New Roman" panose="02020603050405020304" pitchFamily="18" charset="0"/>
                <a:cs typeface="Arial" panose="020B0604020202020204" pitchFamily="34" charset="0"/>
              </a:rPr>
              <a:t>https://</a:t>
            </a:r>
            <a:r>
              <a:rPr lang="en-US" sz="1600" u="sng" dirty="0" err="1">
                <a:solidFill>
                  <a:srgbClr val="000000"/>
                </a:solidFill>
                <a:latin typeface="Arial" panose="020B0604020202020204" pitchFamily="34" charset="0"/>
                <a:ea typeface="Times New Roman" panose="02020603050405020304" pitchFamily="18" charset="0"/>
                <a:cs typeface="Arial" panose="020B0604020202020204" pitchFamily="34" charset="0"/>
              </a:rPr>
              <a:t>www.niddk.nih.gov</a:t>
            </a:r>
            <a:r>
              <a:rPr lang="en-US" sz="1600" u="sng" dirty="0">
                <a:solidFill>
                  <a:srgbClr val="000000"/>
                </a:solidFill>
                <a:latin typeface="Arial" panose="020B0604020202020204" pitchFamily="34" charset="0"/>
                <a:ea typeface="Times New Roman" panose="02020603050405020304" pitchFamily="18" charset="0"/>
                <a:cs typeface="Arial" panose="020B0604020202020204" pitchFamily="34" charset="0"/>
              </a:rPr>
              <a:t>/health-information/kidney-disease/kidney-failure/hemodialysis</a:t>
            </a:r>
            <a:endParaRPr lang="en-US" sz="1600" dirty="0">
              <a:latin typeface="Arial" panose="020B0604020202020204" pitchFamily="34" charset="0"/>
              <a:ea typeface="Times New Roman" panose="02020603050405020304" pitchFamily="18" charset="0"/>
              <a:cs typeface="Arial" panose="020B0604020202020204" pitchFamily="34" charset="0"/>
            </a:endParaRPr>
          </a:p>
          <a:p>
            <a:pPr marL="285750" marR="0" indent="-285750">
              <a:spcBef>
                <a:spcPts val="0"/>
              </a:spcBef>
              <a:spcAft>
                <a:spcPts val="865"/>
              </a:spcAft>
            </a:pPr>
            <a:r>
              <a:rPr lang="en-US" sz="1600" i="1" dirty="0">
                <a:solidFill>
                  <a:srgbClr val="000000"/>
                </a:solidFill>
                <a:latin typeface="Arial" panose="020B0604020202020204" pitchFamily="34" charset="0"/>
                <a:ea typeface="Times New Roman" panose="02020603050405020304" pitchFamily="18" charset="0"/>
                <a:cs typeface="Arial" panose="020B0604020202020204" pitchFamily="34" charset="0"/>
              </a:rPr>
              <a:t>Report for the standardized readmission ratio </a:t>
            </a:r>
            <a:r>
              <a:rPr lang="en-US" sz="1600" dirty="0">
                <a:solidFill>
                  <a:srgbClr val="000000"/>
                </a:solidFill>
                <a:latin typeface="Arial" panose="020B0604020202020204" pitchFamily="34" charset="0"/>
                <a:ea typeface="Times New Roman" panose="02020603050405020304" pitchFamily="18" charset="0"/>
                <a:cs typeface="Arial" panose="020B0604020202020204" pitchFamily="34" charset="0"/>
              </a:rPr>
              <a:t>(2017). The University of Michigan Kidney Epidemiology and Cost Center.</a:t>
            </a:r>
            <a:endParaRPr lang="en-US" sz="1600" dirty="0">
              <a:latin typeface="Arial" panose="020B0604020202020204" pitchFamily="34" charset="0"/>
              <a:ea typeface="Calibri" panose="020F0502020204030204" pitchFamily="34" charset="0"/>
              <a:cs typeface="Arial" panose="020B0604020202020204" pitchFamily="34" charset="0"/>
            </a:endParaRPr>
          </a:p>
          <a:p>
            <a:pPr marL="457200" marR="0" indent="-457200">
              <a:spcBef>
                <a:spcPts val="0"/>
              </a:spcBef>
              <a:spcAft>
                <a:spcPts val="0"/>
              </a:spcAft>
            </a:pPr>
            <a:r>
              <a:rPr lang="en-US" sz="1600" dirty="0">
                <a:latin typeface="Arial" panose="020B0604020202020204" pitchFamily="34" charset="0"/>
                <a:ea typeface="Calibri" panose="020F0502020204030204" pitchFamily="34" charset="0"/>
                <a:cs typeface="Arial" panose="020B0604020202020204" pitchFamily="34" charset="0"/>
              </a:rPr>
              <a:t>Wang, J. (2018). </a:t>
            </a:r>
            <a:r>
              <a:rPr lang="en-US" sz="1600" i="1" dirty="0">
                <a:latin typeface="Arial" panose="020B0604020202020204" pitchFamily="34" charset="0"/>
                <a:ea typeface="Calibri" panose="020F0502020204030204" pitchFamily="34" charset="0"/>
                <a:cs typeface="Arial" panose="020B0604020202020204" pitchFamily="34" charset="0"/>
              </a:rPr>
              <a:t>RMU dissertation - final data file</a:t>
            </a:r>
            <a:r>
              <a:rPr lang="en-US" sz="1600" dirty="0">
                <a:latin typeface="Arial" panose="020B0604020202020204" pitchFamily="34" charset="0"/>
                <a:ea typeface="Calibri" panose="020F0502020204030204" pitchFamily="34" charset="0"/>
                <a:cs typeface="Arial" panose="020B0604020202020204" pitchFamily="34" charset="0"/>
              </a:rPr>
              <a:t> Kaggle, Inc., </a:t>
            </a:r>
          </a:p>
          <a:p>
            <a:pPr marL="457200" marR="0" indent="0">
              <a:spcBef>
                <a:spcPts val="0"/>
              </a:spcBef>
              <a:spcAft>
                <a:spcPts val="0"/>
              </a:spcAft>
            </a:pPr>
            <a:r>
              <a:rPr lang="en-US" sz="1600" dirty="0">
                <a:latin typeface="Arial" panose="020B0604020202020204" pitchFamily="34" charset="0"/>
                <a:ea typeface="Calibri" panose="020F0502020204030204" pitchFamily="34" charset="0"/>
                <a:cs typeface="Arial" panose="020B0604020202020204" pitchFamily="34" charset="0"/>
              </a:rPr>
              <a:t>from </a:t>
            </a:r>
            <a:r>
              <a:rPr lang="en-US" sz="1600" u="sng" dirty="0">
                <a:latin typeface="Arial" panose="020B0604020202020204" pitchFamily="34" charset="0"/>
                <a:ea typeface="Calibri" panose="020F0502020204030204" pitchFamily="34" charset="0"/>
                <a:cs typeface="Arial" panose="020B0604020202020204" pitchFamily="34" charset="0"/>
              </a:rPr>
              <a:t>https://</a:t>
            </a:r>
            <a:r>
              <a:rPr lang="en-US" sz="1600" u="sng" dirty="0" err="1">
                <a:latin typeface="Arial" panose="020B0604020202020204" pitchFamily="34" charset="0"/>
                <a:ea typeface="Calibri" panose="020F0502020204030204" pitchFamily="34" charset="0"/>
                <a:cs typeface="Arial" panose="020B0604020202020204" pitchFamily="34" charset="0"/>
              </a:rPr>
              <a:t>www.kaggle.com</a:t>
            </a:r>
            <a:r>
              <a:rPr lang="en-US" sz="1600" u="sng" dirty="0">
                <a:latin typeface="Arial" panose="020B0604020202020204" pitchFamily="34" charset="0"/>
                <a:ea typeface="Calibri" panose="020F0502020204030204" pitchFamily="34" charset="0"/>
                <a:cs typeface="Arial" panose="020B0604020202020204" pitchFamily="34" charset="0"/>
              </a:rPr>
              <a:t>/wcj365/rmudsc2</a:t>
            </a:r>
            <a:endParaRPr lang="en-US" sz="1600"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54408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6934200" cy="1143000"/>
          </a:xfrm>
        </p:spPr>
        <p:txBody>
          <a:bodyPr>
            <a:normAutofit/>
          </a:bodyPr>
          <a:lstStyle/>
          <a:p>
            <a:r>
              <a:rPr lang="en-US" sz="3200" dirty="0">
                <a:solidFill>
                  <a:srgbClr val="0C223F"/>
                </a:solidFill>
              </a:rPr>
              <a:t>Dataset</a:t>
            </a:r>
          </a:p>
        </p:txBody>
      </p:sp>
      <p:sp>
        <p:nvSpPr>
          <p:cNvPr id="4" name="Rectangle 3">
            <a:extLst>
              <a:ext uri="{FF2B5EF4-FFF2-40B4-BE49-F238E27FC236}">
                <a16:creationId xmlns:a16="http://schemas.microsoft.com/office/drawing/2014/main" id="{C9ED45A5-8154-A94E-B8BF-A073A72FFED7}"/>
              </a:ext>
            </a:extLst>
          </p:cNvPr>
          <p:cNvSpPr/>
          <p:nvPr/>
        </p:nvSpPr>
        <p:spPr>
          <a:xfrm>
            <a:off x="380998" y="3123481"/>
            <a:ext cx="83820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C223F"/>
                </a:solidFill>
                <a:latin typeface="Arial" panose="020B0604020202020204" pitchFamily="34" charset="0"/>
                <a:cs typeface="Arial" panose="020B0604020202020204" pitchFamily="34" charset="0"/>
              </a:rPr>
              <a:t>58 metrics on 6,574 US dialysis facilities (Kaggle)</a:t>
            </a:r>
          </a:p>
        </p:txBody>
      </p:sp>
      <p:sp>
        <p:nvSpPr>
          <p:cNvPr id="5" name="Rectangle 4">
            <a:extLst>
              <a:ext uri="{FF2B5EF4-FFF2-40B4-BE49-F238E27FC236}">
                <a16:creationId xmlns:a16="http://schemas.microsoft.com/office/drawing/2014/main" id="{89195EBE-E23B-B54E-AA43-A45544329BFA}"/>
              </a:ext>
            </a:extLst>
          </p:cNvPr>
          <p:cNvSpPr/>
          <p:nvPr/>
        </p:nvSpPr>
        <p:spPr>
          <a:xfrm>
            <a:off x="380998" y="4524524"/>
            <a:ext cx="83820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C223F"/>
                </a:solidFill>
                <a:latin typeface="Arial" panose="020B0604020202020204" pitchFamily="34" charset="0"/>
                <a:cs typeface="Arial" panose="020B0604020202020204" pitchFamily="34" charset="0"/>
              </a:rPr>
              <a:t>53 metrics on 6,068 dialysis facilities</a:t>
            </a:r>
          </a:p>
        </p:txBody>
      </p:sp>
      <p:sp>
        <p:nvSpPr>
          <p:cNvPr id="6" name="Rectangle 5">
            <a:extLst>
              <a:ext uri="{FF2B5EF4-FFF2-40B4-BE49-F238E27FC236}">
                <a16:creationId xmlns:a16="http://schemas.microsoft.com/office/drawing/2014/main" id="{97F6AB64-E18F-2C40-97B7-066FE90060C1}"/>
              </a:ext>
            </a:extLst>
          </p:cNvPr>
          <p:cNvSpPr/>
          <p:nvPr/>
        </p:nvSpPr>
        <p:spPr>
          <a:xfrm>
            <a:off x="415504" y="5896124"/>
            <a:ext cx="4004094"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C223F"/>
                </a:solidFill>
                <a:latin typeface="Arial" panose="020B0604020202020204" pitchFamily="34" charset="0"/>
                <a:cs typeface="Arial" panose="020B0604020202020204" pitchFamily="34" charset="0"/>
              </a:rPr>
              <a:t>Binary SRR (≥ 1)</a:t>
            </a:r>
          </a:p>
        </p:txBody>
      </p:sp>
      <p:sp>
        <p:nvSpPr>
          <p:cNvPr id="7" name="Rectangle 6">
            <a:extLst>
              <a:ext uri="{FF2B5EF4-FFF2-40B4-BE49-F238E27FC236}">
                <a16:creationId xmlns:a16="http://schemas.microsoft.com/office/drawing/2014/main" id="{92046EE0-D49D-C047-9BEF-DE6F181401DF}"/>
              </a:ext>
            </a:extLst>
          </p:cNvPr>
          <p:cNvSpPr/>
          <p:nvPr/>
        </p:nvSpPr>
        <p:spPr>
          <a:xfrm>
            <a:off x="4724400" y="5896124"/>
            <a:ext cx="4004094"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C223F"/>
                </a:solidFill>
                <a:latin typeface="Arial" panose="020B0604020202020204" pitchFamily="34" charset="0"/>
                <a:cs typeface="Arial" panose="020B0604020202020204" pitchFamily="34" charset="0"/>
              </a:rPr>
              <a:t>Binary SRR (≥ 1.2072)</a:t>
            </a:r>
          </a:p>
        </p:txBody>
      </p:sp>
      <p:sp>
        <p:nvSpPr>
          <p:cNvPr id="8" name="Rectangle 7">
            <a:extLst>
              <a:ext uri="{FF2B5EF4-FFF2-40B4-BE49-F238E27FC236}">
                <a16:creationId xmlns:a16="http://schemas.microsoft.com/office/drawing/2014/main" id="{62A28931-4621-5845-AE86-9E621C654DEE}"/>
              </a:ext>
            </a:extLst>
          </p:cNvPr>
          <p:cNvSpPr/>
          <p:nvPr/>
        </p:nvSpPr>
        <p:spPr>
          <a:xfrm>
            <a:off x="380998" y="1722438"/>
            <a:ext cx="8382000" cy="685800"/>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a:solidFill>
                  <a:srgbClr val="0C223F"/>
                </a:solidFill>
                <a:latin typeface="Arial" panose="020B0604020202020204" pitchFamily="34" charset="0"/>
                <a:cs typeface="Arial" panose="020B0604020202020204" pitchFamily="34" charset="0"/>
              </a:rPr>
              <a:t>ESRD QIP PY 2018 + Dialysis Facility Report 2018 + …</a:t>
            </a:r>
          </a:p>
        </p:txBody>
      </p:sp>
      <p:cxnSp>
        <p:nvCxnSpPr>
          <p:cNvPr id="10" name="Straight Arrow Connector 9">
            <a:extLst>
              <a:ext uri="{FF2B5EF4-FFF2-40B4-BE49-F238E27FC236}">
                <a16:creationId xmlns:a16="http://schemas.microsoft.com/office/drawing/2014/main" id="{8E47BE80-E4C1-094B-9449-100BB3764EA4}"/>
              </a:ext>
            </a:extLst>
          </p:cNvPr>
          <p:cNvCxnSpPr>
            <a:stCxn id="8" idx="2"/>
            <a:endCxn id="4" idx="0"/>
          </p:cNvCxnSpPr>
          <p:nvPr/>
        </p:nvCxnSpPr>
        <p:spPr>
          <a:xfrm>
            <a:off x="4571998" y="2408238"/>
            <a:ext cx="0" cy="715243"/>
          </a:xfrm>
          <a:prstGeom prst="straightConnector1">
            <a:avLst/>
          </a:prstGeom>
          <a:ln w="50800">
            <a:tailEnd type="triangle" w="lg" len="lg"/>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FE90866-4728-324B-BDEB-6CF6A1918BA9}"/>
              </a:ext>
            </a:extLst>
          </p:cNvPr>
          <p:cNvSpPr txBox="1"/>
          <p:nvPr/>
        </p:nvSpPr>
        <p:spPr>
          <a:xfrm>
            <a:off x="380998" y="2485860"/>
            <a:ext cx="8382000" cy="369332"/>
          </a:xfrm>
          <a:prstGeom prst="rect">
            <a:avLst/>
          </a:prstGeom>
          <a:solidFill>
            <a:schemeClr val="bg2">
              <a:lumMod val="90000"/>
            </a:schemeClr>
          </a:solidFill>
        </p:spPr>
        <p:txBody>
          <a:bodyPr wrap="square" rtlCol="0">
            <a:spAutoFit/>
          </a:bodyPr>
          <a:lstStyle/>
          <a:p>
            <a:pPr algn="ctr"/>
            <a:r>
              <a:rPr lang="en-US" dirty="0">
                <a:solidFill>
                  <a:srgbClr val="0C223F"/>
                </a:solidFill>
                <a:latin typeface="Arial" panose="020B0604020202020204" pitchFamily="34" charset="0"/>
                <a:cs typeface="Arial" panose="020B0604020202020204" pitchFamily="34" charset="0"/>
              </a:rPr>
              <a:t>Someone on Kaggle</a:t>
            </a:r>
          </a:p>
        </p:txBody>
      </p:sp>
      <p:cxnSp>
        <p:nvCxnSpPr>
          <p:cNvPr id="13" name="Straight Arrow Connector 12">
            <a:extLst>
              <a:ext uri="{FF2B5EF4-FFF2-40B4-BE49-F238E27FC236}">
                <a16:creationId xmlns:a16="http://schemas.microsoft.com/office/drawing/2014/main" id="{04F2BCA4-A4A2-1849-8BA6-83AAA248306B}"/>
              </a:ext>
            </a:extLst>
          </p:cNvPr>
          <p:cNvCxnSpPr>
            <a:cxnSpLocks/>
            <a:stCxn id="4" idx="2"/>
            <a:endCxn id="5" idx="0"/>
          </p:cNvCxnSpPr>
          <p:nvPr/>
        </p:nvCxnSpPr>
        <p:spPr>
          <a:xfrm>
            <a:off x="4571998" y="3809281"/>
            <a:ext cx="0" cy="715243"/>
          </a:xfrm>
          <a:prstGeom prst="straightConnector1">
            <a:avLst/>
          </a:prstGeom>
          <a:ln w="50800">
            <a:tailEnd type="triangle" w="lg"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FC5C5C43-1304-8249-BA7E-9F5613C6D38C}"/>
              </a:ext>
            </a:extLst>
          </p:cNvPr>
          <p:cNvCxnSpPr>
            <a:cxnSpLocks/>
            <a:stCxn id="5" idx="2"/>
            <a:endCxn id="6" idx="0"/>
          </p:cNvCxnSpPr>
          <p:nvPr/>
        </p:nvCxnSpPr>
        <p:spPr>
          <a:xfrm flipH="1">
            <a:off x="2417551" y="5210324"/>
            <a:ext cx="2154447" cy="685800"/>
          </a:xfrm>
          <a:prstGeom prst="straightConnector1">
            <a:avLst/>
          </a:prstGeom>
          <a:ln w="50800">
            <a:tailEnd type="triangle" w="lg"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F80160CF-FC4F-AA40-9EA1-283A2F456F02}"/>
              </a:ext>
            </a:extLst>
          </p:cNvPr>
          <p:cNvCxnSpPr>
            <a:cxnSpLocks/>
            <a:stCxn id="5" idx="2"/>
            <a:endCxn id="7" idx="0"/>
          </p:cNvCxnSpPr>
          <p:nvPr/>
        </p:nvCxnSpPr>
        <p:spPr>
          <a:xfrm>
            <a:off x="4571998" y="5210324"/>
            <a:ext cx="2154449" cy="685800"/>
          </a:xfrm>
          <a:prstGeom prst="straightConnector1">
            <a:avLst/>
          </a:prstGeom>
          <a:ln w="50800">
            <a:tailEnd type="triangle" w="lg" len="lg"/>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9D4783C8-8FCB-FE43-97A2-8B27F3D40796}"/>
              </a:ext>
            </a:extLst>
          </p:cNvPr>
          <p:cNvSpPr txBox="1"/>
          <p:nvPr/>
        </p:nvSpPr>
        <p:spPr>
          <a:xfrm>
            <a:off x="380997" y="3886894"/>
            <a:ext cx="8381999" cy="369332"/>
          </a:xfrm>
          <a:prstGeom prst="rect">
            <a:avLst/>
          </a:prstGeom>
          <a:solidFill>
            <a:schemeClr val="bg2">
              <a:lumMod val="90000"/>
            </a:schemeClr>
          </a:solidFill>
        </p:spPr>
        <p:txBody>
          <a:bodyPr wrap="square" rtlCol="0">
            <a:spAutoFit/>
          </a:bodyPr>
          <a:lstStyle/>
          <a:p>
            <a:pPr algn="ctr"/>
            <a:r>
              <a:rPr lang="en-US" dirty="0">
                <a:solidFill>
                  <a:srgbClr val="0C223F"/>
                </a:solidFill>
                <a:latin typeface="Arial" panose="020B0604020202020204" pitchFamily="34" charset="0"/>
                <a:cs typeface="Arial" panose="020B0604020202020204" pitchFamily="34" charset="0"/>
              </a:rPr>
              <a:t>Cut out incomplete data, irrelevant predictors (Name, City, </a:t>
            </a:r>
            <a:r>
              <a:rPr lang="en-US" dirty="0" err="1">
                <a:solidFill>
                  <a:srgbClr val="0C223F"/>
                </a:solidFill>
                <a:latin typeface="Arial" panose="020B0604020202020204" pitchFamily="34" charset="0"/>
                <a:cs typeface="Arial" panose="020B0604020202020204" pitchFamily="34" charset="0"/>
              </a:rPr>
              <a:t>ZipCode</a:t>
            </a:r>
            <a:r>
              <a:rPr lang="en-US" dirty="0">
                <a:solidFill>
                  <a:srgbClr val="0C223F"/>
                </a:solidFill>
                <a:latin typeface="Arial" panose="020B0604020202020204" pitchFamily="34" charset="0"/>
                <a:cs typeface="Arial" panose="020B0604020202020204" pitchFamily="34" charset="0"/>
              </a:rPr>
              <a:t>, etc.)</a:t>
            </a:r>
          </a:p>
        </p:txBody>
      </p:sp>
    </p:spTree>
    <p:extLst>
      <p:ext uri="{BB962C8B-B14F-4D97-AF65-F5344CB8AC3E}">
        <p14:creationId xmlns:p14="http://schemas.microsoft.com/office/powerpoint/2010/main" val="101568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6934200" cy="1143000"/>
          </a:xfrm>
        </p:spPr>
        <p:txBody>
          <a:bodyPr>
            <a:normAutofit/>
          </a:bodyPr>
          <a:lstStyle/>
          <a:p>
            <a:r>
              <a:rPr lang="en-US" sz="3200" dirty="0">
                <a:solidFill>
                  <a:srgbClr val="0C223F"/>
                </a:solidFill>
              </a:rPr>
              <a:t>Methods</a:t>
            </a:r>
          </a:p>
        </p:txBody>
      </p:sp>
      <p:graphicFrame>
        <p:nvGraphicFramePr>
          <p:cNvPr id="9" name="Content Placeholder 8">
            <a:extLst>
              <a:ext uri="{FF2B5EF4-FFF2-40B4-BE49-F238E27FC236}">
                <a16:creationId xmlns:a16="http://schemas.microsoft.com/office/drawing/2014/main" id="{7689E77D-EB34-F247-98CD-22B5EAD030EF}"/>
              </a:ext>
            </a:extLst>
          </p:cNvPr>
          <p:cNvGraphicFramePr>
            <a:graphicFrameLocks noGrp="1"/>
          </p:cNvGraphicFramePr>
          <p:nvPr>
            <p:ph idx="1"/>
            <p:extLst>
              <p:ext uri="{D42A27DB-BD31-4B8C-83A1-F6EECF244321}">
                <p14:modId xmlns:p14="http://schemas.microsoft.com/office/powerpoint/2010/main" val="2045930087"/>
              </p:ext>
            </p:extLst>
          </p:nvPr>
        </p:nvGraphicFramePr>
        <p:xfrm>
          <a:off x="228600" y="1600200"/>
          <a:ext cx="8610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5801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74640-0C9D-D545-A366-41F3198C7EC5}"/>
              </a:ext>
            </a:extLst>
          </p:cNvPr>
          <p:cNvSpPr>
            <a:spLocks noGrp="1"/>
          </p:cNvSpPr>
          <p:nvPr>
            <p:ph type="title"/>
          </p:nvPr>
        </p:nvSpPr>
        <p:spPr/>
        <p:txBody>
          <a:bodyPr/>
          <a:lstStyle/>
          <a:p>
            <a:r>
              <a:rPr lang="en-US" dirty="0"/>
              <a:t>Results</a:t>
            </a:r>
          </a:p>
        </p:txBody>
      </p:sp>
      <p:sp>
        <p:nvSpPr>
          <p:cNvPr id="9" name="Rectangle 8">
            <a:extLst>
              <a:ext uri="{FF2B5EF4-FFF2-40B4-BE49-F238E27FC236}">
                <a16:creationId xmlns:a16="http://schemas.microsoft.com/office/drawing/2014/main" id="{C62E4415-7BC8-1543-84E9-A9DA6022B5F1}"/>
              </a:ext>
            </a:extLst>
          </p:cNvPr>
          <p:cNvSpPr/>
          <p:nvPr/>
        </p:nvSpPr>
        <p:spPr>
          <a:xfrm>
            <a:off x="355117" y="5413213"/>
            <a:ext cx="4037164" cy="1051906"/>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C223F"/>
                </a:solidFill>
                <a:latin typeface="Arial" panose="020B0604020202020204" pitchFamily="34" charset="0"/>
                <a:cs typeface="Arial" panose="020B0604020202020204" pitchFamily="34" charset="0"/>
              </a:rPr>
              <a:t>21 predictors</a:t>
            </a:r>
          </a:p>
        </p:txBody>
      </p:sp>
      <p:sp>
        <p:nvSpPr>
          <p:cNvPr id="10" name="Rectangle 9">
            <a:extLst>
              <a:ext uri="{FF2B5EF4-FFF2-40B4-BE49-F238E27FC236}">
                <a16:creationId xmlns:a16="http://schemas.microsoft.com/office/drawing/2014/main" id="{9DE024A6-20CF-A744-8DB6-6F5631844B31}"/>
              </a:ext>
            </a:extLst>
          </p:cNvPr>
          <p:cNvSpPr/>
          <p:nvPr/>
        </p:nvSpPr>
        <p:spPr>
          <a:xfrm>
            <a:off x="382434" y="2686963"/>
            <a:ext cx="4037164" cy="1022783"/>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a:solidFill>
                  <a:srgbClr val="0C223F"/>
                </a:solidFill>
                <a:latin typeface="Arial" panose="020B0604020202020204" pitchFamily="34" charset="0"/>
                <a:cs typeface="Arial" panose="020B0604020202020204" pitchFamily="34" charset="0"/>
              </a:rPr>
              <a:t>52 predictors</a:t>
            </a:r>
          </a:p>
        </p:txBody>
      </p:sp>
      <p:cxnSp>
        <p:nvCxnSpPr>
          <p:cNvPr id="11" name="Straight Arrow Connector 10">
            <a:extLst>
              <a:ext uri="{FF2B5EF4-FFF2-40B4-BE49-F238E27FC236}">
                <a16:creationId xmlns:a16="http://schemas.microsoft.com/office/drawing/2014/main" id="{056827C4-8C3E-014D-A966-3FA12C3E71C4}"/>
              </a:ext>
            </a:extLst>
          </p:cNvPr>
          <p:cNvCxnSpPr>
            <a:cxnSpLocks/>
            <a:stCxn id="10" idx="2"/>
            <a:endCxn id="9" idx="0"/>
          </p:cNvCxnSpPr>
          <p:nvPr/>
        </p:nvCxnSpPr>
        <p:spPr>
          <a:xfrm flipH="1">
            <a:off x="2373699" y="3709746"/>
            <a:ext cx="27317" cy="1703467"/>
          </a:xfrm>
          <a:prstGeom prst="straightConnector1">
            <a:avLst/>
          </a:prstGeom>
          <a:ln w="50800">
            <a:tailEnd type="triangle" w="lg" len="lg"/>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2C645BA-B417-7E49-BEC3-F47AB9CEFE18}"/>
              </a:ext>
            </a:extLst>
          </p:cNvPr>
          <p:cNvSpPr txBox="1"/>
          <p:nvPr/>
        </p:nvSpPr>
        <p:spPr>
          <a:xfrm>
            <a:off x="399685" y="4448688"/>
            <a:ext cx="4037164" cy="369332"/>
          </a:xfrm>
          <a:prstGeom prst="rect">
            <a:avLst/>
          </a:prstGeom>
          <a:solidFill>
            <a:schemeClr val="bg2">
              <a:lumMod val="90000"/>
            </a:schemeClr>
          </a:solidFill>
        </p:spPr>
        <p:txBody>
          <a:bodyPr wrap="square" rtlCol="0">
            <a:spAutoFit/>
          </a:bodyPr>
          <a:lstStyle/>
          <a:p>
            <a:pPr algn="ctr"/>
            <a:r>
              <a:rPr lang="en-US" dirty="0">
                <a:solidFill>
                  <a:srgbClr val="0C223F"/>
                </a:solidFill>
                <a:latin typeface="Arial" panose="020B0604020202020204" pitchFamily="34" charset="0"/>
                <a:cs typeface="Arial" panose="020B0604020202020204" pitchFamily="34" charset="0"/>
              </a:rPr>
              <a:t>Lasso &amp; Elastic Net</a:t>
            </a:r>
          </a:p>
        </p:txBody>
      </p:sp>
      <p:sp>
        <p:nvSpPr>
          <p:cNvPr id="16" name="Rectangle 15">
            <a:extLst>
              <a:ext uri="{FF2B5EF4-FFF2-40B4-BE49-F238E27FC236}">
                <a16:creationId xmlns:a16="http://schemas.microsoft.com/office/drawing/2014/main" id="{7F0C11E8-FEEE-6A43-BB28-EF09F614B18F}"/>
              </a:ext>
            </a:extLst>
          </p:cNvPr>
          <p:cNvSpPr/>
          <p:nvPr/>
        </p:nvSpPr>
        <p:spPr>
          <a:xfrm>
            <a:off x="4724402" y="5389680"/>
            <a:ext cx="4037164" cy="1051906"/>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0C223F"/>
                </a:solidFill>
                <a:latin typeface="Arial" panose="020B0604020202020204" pitchFamily="34" charset="0"/>
                <a:cs typeface="Arial" panose="020B0604020202020204" pitchFamily="34" charset="0"/>
              </a:rPr>
              <a:t>12 predictors</a:t>
            </a:r>
          </a:p>
        </p:txBody>
      </p:sp>
      <p:sp>
        <p:nvSpPr>
          <p:cNvPr id="17" name="Rectangle 16">
            <a:extLst>
              <a:ext uri="{FF2B5EF4-FFF2-40B4-BE49-F238E27FC236}">
                <a16:creationId xmlns:a16="http://schemas.microsoft.com/office/drawing/2014/main" id="{A8190806-0289-4F46-BD91-80AFE98EA1BA}"/>
              </a:ext>
            </a:extLst>
          </p:cNvPr>
          <p:cNvSpPr/>
          <p:nvPr/>
        </p:nvSpPr>
        <p:spPr>
          <a:xfrm>
            <a:off x="4715776" y="2692588"/>
            <a:ext cx="4037164" cy="1022783"/>
          </a:xfrm>
          <a:prstGeom prst="rect">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00" dirty="0">
                <a:solidFill>
                  <a:srgbClr val="0C223F"/>
                </a:solidFill>
                <a:latin typeface="Arial" panose="020B0604020202020204" pitchFamily="34" charset="0"/>
                <a:cs typeface="Arial" panose="020B0604020202020204" pitchFamily="34" charset="0"/>
              </a:rPr>
              <a:t>52 predictors</a:t>
            </a:r>
          </a:p>
        </p:txBody>
      </p:sp>
      <p:cxnSp>
        <p:nvCxnSpPr>
          <p:cNvPr id="18" name="Straight Arrow Connector 17">
            <a:extLst>
              <a:ext uri="{FF2B5EF4-FFF2-40B4-BE49-F238E27FC236}">
                <a16:creationId xmlns:a16="http://schemas.microsoft.com/office/drawing/2014/main" id="{413A9F13-21E8-D745-8F76-9AEECBAF928E}"/>
              </a:ext>
            </a:extLst>
          </p:cNvPr>
          <p:cNvCxnSpPr>
            <a:cxnSpLocks/>
            <a:stCxn id="17" idx="2"/>
            <a:endCxn id="16" idx="0"/>
          </p:cNvCxnSpPr>
          <p:nvPr/>
        </p:nvCxnSpPr>
        <p:spPr>
          <a:xfrm>
            <a:off x="6734358" y="3715371"/>
            <a:ext cx="8626" cy="1674309"/>
          </a:xfrm>
          <a:prstGeom prst="straightConnector1">
            <a:avLst/>
          </a:prstGeom>
          <a:ln w="50800">
            <a:tailEnd type="triangle" w="lg" len="lg"/>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D8FC2CA8-15C3-B240-B498-48A5DE72B498}"/>
              </a:ext>
            </a:extLst>
          </p:cNvPr>
          <p:cNvSpPr txBox="1"/>
          <p:nvPr/>
        </p:nvSpPr>
        <p:spPr>
          <a:xfrm>
            <a:off x="4768970" y="4425155"/>
            <a:ext cx="4037164" cy="369332"/>
          </a:xfrm>
          <a:prstGeom prst="rect">
            <a:avLst/>
          </a:prstGeom>
          <a:solidFill>
            <a:schemeClr val="bg2">
              <a:lumMod val="90000"/>
            </a:schemeClr>
          </a:solidFill>
        </p:spPr>
        <p:txBody>
          <a:bodyPr wrap="square" rtlCol="0">
            <a:spAutoFit/>
          </a:bodyPr>
          <a:lstStyle/>
          <a:p>
            <a:pPr algn="ctr"/>
            <a:r>
              <a:rPr lang="en-US" dirty="0">
                <a:solidFill>
                  <a:srgbClr val="0C223F"/>
                </a:solidFill>
                <a:latin typeface="Arial" panose="020B0604020202020204" pitchFamily="34" charset="0"/>
                <a:cs typeface="Arial" panose="020B0604020202020204" pitchFamily="34" charset="0"/>
              </a:rPr>
              <a:t>Lasso &amp; Elastic Net</a:t>
            </a:r>
          </a:p>
        </p:txBody>
      </p:sp>
      <p:sp>
        <p:nvSpPr>
          <p:cNvPr id="24" name="TextBox 23">
            <a:extLst>
              <a:ext uri="{FF2B5EF4-FFF2-40B4-BE49-F238E27FC236}">
                <a16:creationId xmlns:a16="http://schemas.microsoft.com/office/drawing/2014/main" id="{1E934A82-675F-024B-AAEC-A447BB12D1D3}"/>
              </a:ext>
            </a:extLst>
          </p:cNvPr>
          <p:cNvSpPr txBox="1"/>
          <p:nvPr/>
        </p:nvSpPr>
        <p:spPr>
          <a:xfrm>
            <a:off x="355117" y="1909584"/>
            <a:ext cx="4037164" cy="584775"/>
          </a:xfrm>
          <a:prstGeom prst="rect">
            <a:avLst/>
          </a:prstGeom>
          <a:noFill/>
        </p:spPr>
        <p:txBody>
          <a:bodyPr wrap="square" rtlCol="0">
            <a:spAutoFit/>
          </a:bodyPr>
          <a:lstStyle/>
          <a:p>
            <a:pPr algn="ctr"/>
            <a:r>
              <a:rPr lang="en-US" sz="3200" dirty="0">
                <a:solidFill>
                  <a:srgbClr val="0C223F"/>
                </a:solidFill>
                <a:latin typeface="Arial" panose="020B0604020202020204" pitchFamily="34" charset="0"/>
                <a:cs typeface="Arial" panose="020B0604020202020204" pitchFamily="34" charset="0"/>
              </a:rPr>
              <a:t>Cutoff 1</a:t>
            </a:r>
          </a:p>
        </p:txBody>
      </p:sp>
      <p:sp>
        <p:nvSpPr>
          <p:cNvPr id="25" name="TextBox 24">
            <a:extLst>
              <a:ext uri="{FF2B5EF4-FFF2-40B4-BE49-F238E27FC236}">
                <a16:creationId xmlns:a16="http://schemas.microsoft.com/office/drawing/2014/main" id="{CB7D91CF-A96A-C345-9691-3435B27E7F17}"/>
              </a:ext>
            </a:extLst>
          </p:cNvPr>
          <p:cNvSpPr txBox="1"/>
          <p:nvPr/>
        </p:nvSpPr>
        <p:spPr>
          <a:xfrm>
            <a:off x="4570568" y="1909584"/>
            <a:ext cx="4037164" cy="584775"/>
          </a:xfrm>
          <a:prstGeom prst="rect">
            <a:avLst/>
          </a:prstGeom>
          <a:noFill/>
        </p:spPr>
        <p:txBody>
          <a:bodyPr wrap="square" rtlCol="0">
            <a:spAutoFit/>
          </a:bodyPr>
          <a:lstStyle/>
          <a:p>
            <a:pPr algn="ctr"/>
            <a:r>
              <a:rPr lang="en-US" sz="3200" dirty="0">
                <a:solidFill>
                  <a:srgbClr val="0C223F"/>
                </a:solidFill>
                <a:latin typeface="Arial" panose="020B0604020202020204" pitchFamily="34" charset="0"/>
                <a:cs typeface="Arial" panose="020B0604020202020204" pitchFamily="34" charset="0"/>
              </a:rPr>
              <a:t>Cutoff 1.2072</a:t>
            </a:r>
          </a:p>
        </p:txBody>
      </p:sp>
    </p:spTree>
    <p:extLst>
      <p:ext uri="{BB962C8B-B14F-4D97-AF65-F5344CB8AC3E}">
        <p14:creationId xmlns:p14="http://schemas.microsoft.com/office/powerpoint/2010/main" val="388813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74640-0C9D-D545-A366-41F3198C7EC5}"/>
              </a:ext>
            </a:extLst>
          </p:cNvPr>
          <p:cNvSpPr>
            <a:spLocks noGrp="1"/>
          </p:cNvSpPr>
          <p:nvPr>
            <p:ph type="title"/>
          </p:nvPr>
        </p:nvSpPr>
        <p:spPr/>
        <p:txBody>
          <a:bodyPr/>
          <a:lstStyle/>
          <a:p>
            <a:r>
              <a:rPr lang="en-US" dirty="0"/>
              <a:t>CART Cutoff 1</a:t>
            </a:r>
          </a:p>
        </p:txBody>
      </p:sp>
      <p:sp>
        <p:nvSpPr>
          <p:cNvPr id="4" name="Rectangle 2">
            <a:extLst>
              <a:ext uri="{FF2B5EF4-FFF2-40B4-BE49-F238E27FC236}">
                <a16:creationId xmlns:a16="http://schemas.microsoft.com/office/drawing/2014/main" id="{D5D01A8B-19C3-D54C-8837-668CBB0CE81D}"/>
              </a:ext>
            </a:extLst>
          </p:cNvPr>
          <p:cNvSpPr>
            <a:spLocks noChangeArrowheads="1"/>
          </p:cNvSpPr>
          <p:nvPr/>
        </p:nvSpPr>
        <p:spPr bwMode="auto">
          <a:xfrm>
            <a:off x="1523999" y="1861867"/>
            <a:ext cx="961292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9" descr="/var/folders/b3/z0znxsd956x0511qdqkyx8380000gn/T/com.microsoft.Word/WebArchiveCopyPasteTempFiles/plot_zoom_png?width=1280&amp;height=709">
            <a:extLst>
              <a:ext uri="{FF2B5EF4-FFF2-40B4-BE49-F238E27FC236}">
                <a16:creationId xmlns:a16="http://schemas.microsoft.com/office/drawing/2014/main" id="{256E10E5-13FA-8F49-BE8D-5910349B04F4}"/>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81000" y="1842817"/>
            <a:ext cx="6339416" cy="47545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7EB4C99-5FA5-554C-9F9B-805291170041}"/>
              </a:ext>
            </a:extLst>
          </p:cNvPr>
          <p:cNvSpPr txBox="1"/>
          <p:nvPr/>
        </p:nvSpPr>
        <p:spPr>
          <a:xfrm>
            <a:off x="6720416" y="2059427"/>
            <a:ext cx="2423584" cy="3785652"/>
          </a:xfrm>
          <a:prstGeom prst="rect">
            <a:avLst/>
          </a:prstGeom>
          <a:noFill/>
        </p:spPr>
        <p:txBody>
          <a:bodyPr wrap="square" rtlCol="0">
            <a:spAutoFit/>
          </a:bodyPr>
          <a:lstStyle/>
          <a:p>
            <a:r>
              <a:rPr lang="en-US" sz="2400" dirty="0">
                <a:solidFill>
                  <a:srgbClr val="0C223F"/>
                </a:solidFill>
                <a:latin typeface="Arial" panose="020B0604020202020204" pitchFamily="34" charset="0"/>
                <a:cs typeface="Arial" panose="020B0604020202020204" pitchFamily="34" charset="0"/>
              </a:rPr>
              <a:t>Accuracy 0.5920</a:t>
            </a:r>
          </a:p>
          <a:p>
            <a:endParaRPr lang="en-US" sz="2400" dirty="0">
              <a:solidFill>
                <a:srgbClr val="0C223F"/>
              </a:solidFill>
              <a:latin typeface="Arial" panose="020B0604020202020204" pitchFamily="34" charset="0"/>
              <a:cs typeface="Arial" panose="020B0604020202020204" pitchFamily="34" charset="0"/>
            </a:endParaRPr>
          </a:p>
          <a:p>
            <a:r>
              <a:rPr lang="en-US" sz="2400" dirty="0">
                <a:solidFill>
                  <a:srgbClr val="0C223F"/>
                </a:solidFill>
                <a:latin typeface="Arial" panose="020B0604020202020204" pitchFamily="34" charset="0"/>
                <a:cs typeface="Arial" panose="020B0604020202020204" pitchFamily="34" charset="0"/>
              </a:rPr>
              <a:t>Prop. 0’s 0.5109</a:t>
            </a:r>
          </a:p>
          <a:p>
            <a:endParaRPr lang="en-US" sz="2400" dirty="0">
              <a:solidFill>
                <a:srgbClr val="0C223F"/>
              </a:solidFill>
              <a:latin typeface="Arial" panose="020B0604020202020204" pitchFamily="34" charset="0"/>
              <a:cs typeface="Arial" panose="020B0604020202020204" pitchFamily="34" charset="0"/>
            </a:endParaRPr>
          </a:p>
          <a:p>
            <a:r>
              <a:rPr lang="en-US" sz="2400" dirty="0" err="1">
                <a:solidFill>
                  <a:srgbClr val="0C223F"/>
                </a:solidFill>
                <a:latin typeface="Arial" panose="020B0604020202020204" pitchFamily="34" charset="0"/>
                <a:cs typeface="Arial" panose="020B0604020202020204" pitchFamily="34" charset="0"/>
              </a:rPr>
              <a:t>PctgBlack</a:t>
            </a:r>
            <a:r>
              <a:rPr lang="en-US" sz="2400" dirty="0">
                <a:solidFill>
                  <a:srgbClr val="0C223F"/>
                </a:solidFill>
                <a:latin typeface="Arial" panose="020B0604020202020204" pitchFamily="34" charset="0"/>
                <a:cs typeface="Arial" panose="020B0604020202020204" pitchFamily="34" charset="0"/>
              </a:rPr>
              <a:t> only variable necessary to make strongest classification</a:t>
            </a:r>
          </a:p>
        </p:txBody>
      </p:sp>
    </p:spTree>
    <p:extLst>
      <p:ext uri="{BB962C8B-B14F-4D97-AF65-F5344CB8AC3E}">
        <p14:creationId xmlns:p14="http://schemas.microsoft.com/office/powerpoint/2010/main" val="1747034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64904-9D96-9F4E-BDA9-BEE94BB486F4}"/>
              </a:ext>
            </a:extLst>
          </p:cNvPr>
          <p:cNvSpPr>
            <a:spLocks noGrp="1"/>
          </p:cNvSpPr>
          <p:nvPr>
            <p:ph type="title"/>
          </p:nvPr>
        </p:nvSpPr>
        <p:spPr/>
        <p:txBody>
          <a:bodyPr>
            <a:normAutofit fontScale="90000"/>
          </a:bodyPr>
          <a:lstStyle/>
          <a:p>
            <a:r>
              <a:rPr lang="en-US" dirty="0"/>
              <a:t>Conditional Inference Tree Cutoff 1</a:t>
            </a:r>
          </a:p>
        </p:txBody>
      </p:sp>
      <p:sp>
        <p:nvSpPr>
          <p:cNvPr id="4" name="Rectangle 2">
            <a:extLst>
              <a:ext uri="{FF2B5EF4-FFF2-40B4-BE49-F238E27FC236}">
                <a16:creationId xmlns:a16="http://schemas.microsoft.com/office/drawing/2014/main" id="{FE6A4D7C-4B94-E943-83FA-10B394557D58}"/>
              </a:ext>
            </a:extLst>
          </p:cNvPr>
          <p:cNvSpPr>
            <a:spLocks noChangeArrowheads="1"/>
          </p:cNvSpPr>
          <p:nvPr/>
        </p:nvSpPr>
        <p:spPr bwMode="auto">
          <a:xfrm>
            <a:off x="1757290" y="1419076"/>
            <a:ext cx="97780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49" name="Picture 10" descr="/var/folders/b3/z0znxsd956x0511qdqkyx8380000gn/T/com.microsoft.Word/WebArchiveCopyPasteTempFiles/plot_zoom_png?width=1280&amp;height=709">
            <a:extLst>
              <a:ext uri="{FF2B5EF4-FFF2-40B4-BE49-F238E27FC236}">
                <a16:creationId xmlns:a16="http://schemas.microsoft.com/office/drawing/2014/main" id="{0D36CE30-DECC-4948-9124-656BBD32DF7E}"/>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61408" y="1758156"/>
            <a:ext cx="6459008" cy="48442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C6D84A-47D1-E645-924F-B386BB1BA3A9}"/>
              </a:ext>
            </a:extLst>
          </p:cNvPr>
          <p:cNvSpPr txBox="1"/>
          <p:nvPr/>
        </p:nvSpPr>
        <p:spPr>
          <a:xfrm>
            <a:off x="6720416" y="2059427"/>
            <a:ext cx="2423584" cy="3416320"/>
          </a:xfrm>
          <a:prstGeom prst="rect">
            <a:avLst/>
          </a:prstGeom>
          <a:noFill/>
        </p:spPr>
        <p:txBody>
          <a:bodyPr wrap="square" rtlCol="0">
            <a:spAutoFit/>
          </a:bodyPr>
          <a:lstStyle/>
          <a:p>
            <a:r>
              <a:rPr lang="en-US" sz="2400" dirty="0">
                <a:solidFill>
                  <a:srgbClr val="0C223F"/>
                </a:solidFill>
                <a:latin typeface="Arial" panose="020B0604020202020204" pitchFamily="34" charset="0"/>
                <a:cs typeface="Arial" panose="020B0604020202020204" pitchFamily="34" charset="0"/>
              </a:rPr>
              <a:t>Accuracy 0.5819</a:t>
            </a:r>
          </a:p>
          <a:p>
            <a:endParaRPr lang="en-US" sz="2400" dirty="0">
              <a:solidFill>
                <a:srgbClr val="0C223F"/>
              </a:solidFill>
              <a:latin typeface="Arial" panose="020B0604020202020204" pitchFamily="34" charset="0"/>
              <a:cs typeface="Arial" panose="020B0604020202020204" pitchFamily="34" charset="0"/>
            </a:endParaRPr>
          </a:p>
          <a:p>
            <a:r>
              <a:rPr lang="en-US" sz="2400" dirty="0">
                <a:solidFill>
                  <a:srgbClr val="0C223F"/>
                </a:solidFill>
                <a:latin typeface="Arial" panose="020B0604020202020204" pitchFamily="34" charset="0"/>
                <a:cs typeface="Arial" panose="020B0604020202020204" pitchFamily="34" charset="0"/>
              </a:rPr>
              <a:t>Prop. 0’s 0.5109</a:t>
            </a:r>
          </a:p>
          <a:p>
            <a:endParaRPr lang="en-US" sz="2400" dirty="0">
              <a:solidFill>
                <a:srgbClr val="0C223F"/>
              </a:solidFill>
              <a:latin typeface="Arial" panose="020B0604020202020204" pitchFamily="34" charset="0"/>
              <a:cs typeface="Arial" panose="020B0604020202020204" pitchFamily="34" charset="0"/>
            </a:endParaRPr>
          </a:p>
          <a:p>
            <a:r>
              <a:rPr lang="en-US" sz="2400" dirty="0">
                <a:solidFill>
                  <a:srgbClr val="0C223F"/>
                </a:solidFill>
                <a:latin typeface="Arial" panose="020B0604020202020204" pitchFamily="34" charset="0"/>
                <a:cs typeface="Arial" panose="020B0604020202020204" pitchFamily="34" charset="0"/>
              </a:rPr>
              <a:t>Only 2/4 variables from CART appear here</a:t>
            </a:r>
          </a:p>
        </p:txBody>
      </p:sp>
    </p:spTree>
    <p:extLst>
      <p:ext uri="{BB962C8B-B14F-4D97-AF65-F5344CB8AC3E}">
        <p14:creationId xmlns:p14="http://schemas.microsoft.com/office/powerpoint/2010/main" val="3879952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A0540-7160-D849-A6D4-200C0E5F5969}"/>
              </a:ext>
            </a:extLst>
          </p:cNvPr>
          <p:cNvSpPr>
            <a:spLocks noGrp="1"/>
          </p:cNvSpPr>
          <p:nvPr>
            <p:ph type="title"/>
          </p:nvPr>
        </p:nvSpPr>
        <p:spPr/>
        <p:txBody>
          <a:bodyPr>
            <a:normAutofit fontScale="90000"/>
          </a:bodyPr>
          <a:lstStyle/>
          <a:p>
            <a:r>
              <a:rPr lang="en-US" dirty="0"/>
              <a:t>Variable Importance from CART RF Cutoff 1</a:t>
            </a:r>
          </a:p>
        </p:txBody>
      </p:sp>
      <p:pic>
        <p:nvPicPr>
          <p:cNvPr id="5" name="Picture 4" descr="A screenshot of a computer&#10;&#10;Description automatically generated">
            <a:extLst>
              <a:ext uri="{FF2B5EF4-FFF2-40B4-BE49-F238E27FC236}">
                <a16:creationId xmlns:a16="http://schemas.microsoft.com/office/drawing/2014/main" id="{2DE6BD95-55FC-D14C-AFC0-D36A0786B896}"/>
              </a:ext>
            </a:extLst>
          </p:cNvPr>
          <p:cNvPicPr>
            <a:picLocks noChangeAspect="1"/>
          </p:cNvPicPr>
          <p:nvPr/>
        </p:nvPicPr>
        <p:blipFill rotWithShape="1">
          <a:blip r:embed="rId3"/>
          <a:srcRect l="775" t="22826" r="70833" b="58710"/>
          <a:stretch/>
        </p:blipFill>
        <p:spPr>
          <a:xfrm>
            <a:off x="990600" y="1646571"/>
            <a:ext cx="6896100" cy="2802857"/>
          </a:xfrm>
          <a:prstGeom prst="rect">
            <a:avLst/>
          </a:prstGeom>
        </p:spPr>
      </p:pic>
      <p:sp>
        <p:nvSpPr>
          <p:cNvPr id="6" name="TextBox 5">
            <a:extLst>
              <a:ext uri="{FF2B5EF4-FFF2-40B4-BE49-F238E27FC236}">
                <a16:creationId xmlns:a16="http://schemas.microsoft.com/office/drawing/2014/main" id="{48376CE6-514A-E546-AE41-72843EEC6F5B}"/>
              </a:ext>
            </a:extLst>
          </p:cNvPr>
          <p:cNvSpPr txBox="1"/>
          <p:nvPr/>
        </p:nvSpPr>
        <p:spPr>
          <a:xfrm>
            <a:off x="228600" y="4606270"/>
            <a:ext cx="8686800" cy="1938992"/>
          </a:xfrm>
          <a:prstGeom prst="rect">
            <a:avLst/>
          </a:prstGeom>
          <a:noFill/>
        </p:spPr>
        <p:txBody>
          <a:bodyPr wrap="square" rtlCol="0">
            <a:spAutoFit/>
          </a:bodyPr>
          <a:lstStyle/>
          <a:p>
            <a:pPr algn="ctr"/>
            <a:r>
              <a:rPr lang="en-US" sz="2400" dirty="0">
                <a:solidFill>
                  <a:srgbClr val="0C223F"/>
                </a:solidFill>
                <a:latin typeface="Arial" panose="020B0604020202020204" pitchFamily="34" charset="0"/>
                <a:cs typeface="Arial" panose="020B0604020202020204" pitchFamily="34" charset="0"/>
              </a:rPr>
              <a:t>etc.</a:t>
            </a:r>
          </a:p>
          <a:p>
            <a:pPr marL="342900" indent="-342900">
              <a:buFont typeface="Arial" panose="020B0604020202020204" pitchFamily="34" charset="0"/>
              <a:buChar char="•"/>
            </a:pPr>
            <a:endParaRPr lang="en-US" sz="2400" dirty="0">
              <a:solidFill>
                <a:srgbClr val="0C223F"/>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solidFill>
                  <a:srgbClr val="0C223F"/>
                </a:solidFill>
                <a:latin typeface="Arial" panose="020B0604020202020204" pitchFamily="34" charset="0"/>
                <a:cs typeface="Arial" panose="020B0604020202020204" pitchFamily="34" charset="0"/>
              </a:rPr>
              <a:t>Perfect classification accuracy</a:t>
            </a:r>
          </a:p>
          <a:p>
            <a:pPr marL="342900" indent="-342900">
              <a:buFont typeface="Arial" panose="020B0604020202020204" pitchFamily="34" charset="0"/>
              <a:buChar char="•"/>
            </a:pPr>
            <a:r>
              <a:rPr lang="en-US" sz="2400" dirty="0">
                <a:solidFill>
                  <a:srgbClr val="0C223F"/>
                </a:solidFill>
                <a:latin typeface="Arial" panose="020B0604020202020204" pitchFamily="34" charset="0"/>
                <a:cs typeface="Arial" panose="020B0604020202020204" pitchFamily="34" charset="0"/>
              </a:rPr>
              <a:t>10-fold CV accuracy 0.5857</a:t>
            </a:r>
          </a:p>
          <a:p>
            <a:pPr marL="342900" indent="-342900">
              <a:buFont typeface="Arial" panose="020B0604020202020204" pitchFamily="34" charset="0"/>
              <a:buChar char="•"/>
            </a:pPr>
            <a:r>
              <a:rPr lang="en-US" sz="2400" dirty="0" err="1">
                <a:solidFill>
                  <a:srgbClr val="0C223F"/>
                </a:solidFill>
                <a:latin typeface="Arial" panose="020B0604020202020204" pitchFamily="34" charset="0"/>
                <a:cs typeface="Arial" panose="020B0604020202020204" pitchFamily="34" charset="0"/>
              </a:rPr>
              <a:t>PctgBlack</a:t>
            </a:r>
            <a:r>
              <a:rPr lang="en-US" sz="2400" dirty="0">
                <a:solidFill>
                  <a:srgbClr val="0C223F"/>
                </a:solidFill>
                <a:latin typeface="Arial" panose="020B0604020202020204" pitchFamily="34" charset="0"/>
                <a:cs typeface="Arial" panose="020B0604020202020204" pitchFamily="34" charset="0"/>
              </a:rPr>
              <a:t> most important</a:t>
            </a:r>
          </a:p>
        </p:txBody>
      </p:sp>
    </p:spTree>
    <p:extLst>
      <p:ext uri="{BB962C8B-B14F-4D97-AF65-F5344CB8AC3E}">
        <p14:creationId xmlns:p14="http://schemas.microsoft.com/office/powerpoint/2010/main" val="3748100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31E9C-B037-804F-B034-71982FC027E3}"/>
              </a:ext>
            </a:extLst>
          </p:cNvPr>
          <p:cNvSpPr>
            <a:spLocks noGrp="1"/>
          </p:cNvSpPr>
          <p:nvPr>
            <p:ph type="title"/>
          </p:nvPr>
        </p:nvSpPr>
        <p:spPr/>
        <p:txBody>
          <a:bodyPr>
            <a:normAutofit fontScale="90000"/>
          </a:bodyPr>
          <a:lstStyle/>
          <a:p>
            <a:r>
              <a:rPr lang="en-US" dirty="0"/>
              <a:t>Relative Variable Influence from Boosting, Cutoff 1</a:t>
            </a:r>
          </a:p>
        </p:txBody>
      </p:sp>
      <p:pic>
        <p:nvPicPr>
          <p:cNvPr id="4" name="Picture 3">
            <a:extLst>
              <a:ext uri="{FF2B5EF4-FFF2-40B4-BE49-F238E27FC236}">
                <a16:creationId xmlns:a16="http://schemas.microsoft.com/office/drawing/2014/main" id="{2FE7C1CD-7909-3B41-AA3C-EBCBF4A2E9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137" t="47316" r="69743" b="9197"/>
          <a:stretch/>
        </p:blipFill>
        <p:spPr bwMode="auto">
          <a:xfrm>
            <a:off x="1371600" y="1767840"/>
            <a:ext cx="3393440" cy="509016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6333E039-E982-3E4F-911F-8AB4D836BDB7}"/>
              </a:ext>
            </a:extLst>
          </p:cNvPr>
          <p:cNvSpPr txBox="1"/>
          <p:nvPr/>
        </p:nvSpPr>
        <p:spPr>
          <a:xfrm>
            <a:off x="4953000" y="3048000"/>
            <a:ext cx="4191000" cy="1938992"/>
          </a:xfrm>
          <a:prstGeom prst="rect">
            <a:avLst/>
          </a:prstGeom>
          <a:noFill/>
        </p:spPr>
        <p:txBody>
          <a:bodyPr wrap="square" rtlCol="0">
            <a:spAutoFit/>
          </a:bodyPr>
          <a:lstStyle/>
          <a:p>
            <a:r>
              <a:rPr lang="en-US" sz="2400" dirty="0">
                <a:solidFill>
                  <a:srgbClr val="0C223F"/>
                </a:solidFill>
                <a:latin typeface="Arial" panose="020B0604020202020204" pitchFamily="34" charset="0"/>
                <a:cs typeface="Arial" panose="020B0604020202020204" pitchFamily="34" charset="0"/>
              </a:rPr>
              <a:t>Network – factor variable not selected by other algorithms</a:t>
            </a:r>
          </a:p>
          <a:p>
            <a:endParaRPr lang="en-US" sz="2400" dirty="0">
              <a:solidFill>
                <a:srgbClr val="0C223F"/>
              </a:solidFill>
              <a:latin typeface="Arial" panose="020B0604020202020204" pitchFamily="34" charset="0"/>
              <a:cs typeface="Arial" panose="020B0604020202020204" pitchFamily="34" charset="0"/>
            </a:endParaRPr>
          </a:p>
          <a:p>
            <a:r>
              <a:rPr lang="en-US" sz="2400" dirty="0">
                <a:solidFill>
                  <a:srgbClr val="0C223F"/>
                </a:solidFill>
                <a:latin typeface="Arial" panose="020B0604020202020204" pitchFamily="34" charset="0"/>
                <a:cs typeface="Arial" panose="020B0604020202020204" pitchFamily="34" charset="0"/>
              </a:rPr>
              <a:t>Next 6 were chosen by others</a:t>
            </a:r>
          </a:p>
        </p:txBody>
      </p:sp>
    </p:spTree>
    <p:extLst>
      <p:ext uri="{BB962C8B-B14F-4D97-AF65-F5344CB8AC3E}">
        <p14:creationId xmlns:p14="http://schemas.microsoft.com/office/powerpoint/2010/main" val="1605186299"/>
      </p:ext>
    </p:extLst>
  </p:cSld>
  <p:clrMapOvr>
    <a:masterClrMapping/>
  </p:clrMapOvr>
</p:sld>
</file>

<file path=ppt/theme/theme1.xml><?xml version="1.0" encoding="utf-8"?>
<a:theme xmlns:a="http://schemas.openxmlformats.org/drawingml/2006/main" name="Template_5_Arts&amp;Letter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Template_5_Arts&amp;Letters.thmx</Template>
  <TotalTime>637</TotalTime>
  <Words>2421</Words>
  <Application>Microsoft Macintosh PowerPoint</Application>
  <PresentationFormat>On-screen Show (4:3)</PresentationFormat>
  <Paragraphs>157</Paragraphs>
  <Slides>20</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Georgia</vt:lpstr>
      <vt:lpstr>Template_5_Arts&amp;Letters</vt:lpstr>
      <vt:lpstr>Analysis of the Factors Influencing Standardized Readmission Ratio (SRR) at Dialysis Facilities in the United States</vt:lpstr>
      <vt:lpstr>Background</vt:lpstr>
      <vt:lpstr>Dataset</vt:lpstr>
      <vt:lpstr>Methods</vt:lpstr>
      <vt:lpstr>Results</vt:lpstr>
      <vt:lpstr>CART Cutoff 1</vt:lpstr>
      <vt:lpstr>Conditional Inference Tree Cutoff 1</vt:lpstr>
      <vt:lpstr>Variable Importance from CART RF Cutoff 1</vt:lpstr>
      <vt:lpstr>Relative Variable Influence from Boosting, Cutoff 1</vt:lpstr>
      <vt:lpstr>Variable Interactions from Boosting, Cutoff 1</vt:lpstr>
      <vt:lpstr>CART Cutoff 1.2072</vt:lpstr>
      <vt:lpstr>Conditional Inference Tree Cutoff 1.2072</vt:lpstr>
      <vt:lpstr>Variable Importance from CART RF Cutoff 1.2072</vt:lpstr>
      <vt:lpstr>Relative Variable Influence from Boosting, Cutoff 1.2072</vt:lpstr>
      <vt:lpstr>Variable Interactions from Boosting, Cutoff 1</vt:lpstr>
      <vt:lpstr>Principal Components</vt:lpstr>
      <vt:lpstr>Discussion</vt:lpstr>
      <vt:lpstr>Variables Chosen for Nodes</vt:lpstr>
      <vt:lpstr>Conclusions</vt:lpstr>
      <vt:lpstr>References</vt:lpstr>
    </vt:vector>
  </TitlesOfParts>
  <Company>Notre Dame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EastMac</dc:creator>
  <cp:lastModifiedBy>Nicholas Milikich</cp:lastModifiedBy>
  <cp:revision>117</cp:revision>
  <cp:lastPrinted>2011-06-14T19:17:44Z</cp:lastPrinted>
  <dcterms:created xsi:type="dcterms:W3CDTF">2011-06-14T19:11:52Z</dcterms:created>
  <dcterms:modified xsi:type="dcterms:W3CDTF">2019-12-10T04:11:12Z</dcterms:modified>
</cp:coreProperties>
</file>